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7"/>
  </p:notesMasterIdLst>
  <p:handoutMasterIdLst>
    <p:handoutMasterId r:id="rId28"/>
  </p:handoutMasterIdLst>
  <p:sldIdLst>
    <p:sldId id="256" r:id="rId5"/>
    <p:sldId id="340" r:id="rId6"/>
    <p:sldId id="263" r:id="rId7"/>
    <p:sldId id="297" r:id="rId8"/>
    <p:sldId id="356" r:id="rId9"/>
    <p:sldId id="316" r:id="rId10"/>
    <p:sldId id="354" r:id="rId11"/>
    <p:sldId id="355" r:id="rId12"/>
    <p:sldId id="341" r:id="rId13"/>
    <p:sldId id="351" r:id="rId14"/>
    <p:sldId id="342" r:id="rId15"/>
    <p:sldId id="343" r:id="rId16"/>
    <p:sldId id="344" r:id="rId17"/>
    <p:sldId id="345" r:id="rId18"/>
    <p:sldId id="346" r:id="rId19"/>
    <p:sldId id="347" r:id="rId20"/>
    <p:sldId id="348" r:id="rId21"/>
    <p:sldId id="350" r:id="rId22"/>
    <p:sldId id="352" r:id="rId23"/>
    <p:sldId id="353" r:id="rId24"/>
    <p:sldId id="335" r:id="rId25"/>
    <p:sldId id="321" r:id="rId26"/>
  </p:sldIdLst>
  <p:sldSz cx="9144000" cy="6858000" type="screen4x3"/>
  <p:notesSz cx="6797675" cy="9872663"/>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4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83" d="100"/>
          <a:sy n="83" d="100"/>
        </p:scale>
        <p:origin x="1478"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 Wim Franken" userId="4e44f44f-47d7-4e23-8184-42ed66aa5a77" providerId="ADAL" clId="{3A1E79BA-B281-4152-B891-F883B127212B}"/>
    <pc:docChg chg="custSel addSld modSld">
      <pc:chgData name="Jan Wim Franken" userId="4e44f44f-47d7-4e23-8184-42ed66aa5a77" providerId="ADAL" clId="{3A1E79BA-B281-4152-B891-F883B127212B}" dt="2024-11-21T07:43:34.090" v="4062" actId="20577"/>
      <pc:docMkLst>
        <pc:docMk/>
      </pc:docMkLst>
      <pc:sldChg chg="modSp mod">
        <pc:chgData name="Jan Wim Franken" userId="4e44f44f-47d7-4e23-8184-42ed66aa5a77" providerId="ADAL" clId="{3A1E79BA-B281-4152-B891-F883B127212B}" dt="2024-11-18T13:57:36.215" v="16" actId="20577"/>
        <pc:sldMkLst>
          <pc:docMk/>
          <pc:sldMk cId="1352067321" sldId="256"/>
        </pc:sldMkLst>
        <pc:spChg chg="mod">
          <ac:chgData name="Jan Wim Franken" userId="4e44f44f-47d7-4e23-8184-42ed66aa5a77" providerId="ADAL" clId="{3A1E79BA-B281-4152-B891-F883B127212B}" dt="2024-11-18T13:57:36.215" v="16" actId="20577"/>
          <ac:spMkLst>
            <pc:docMk/>
            <pc:sldMk cId="1352067321" sldId="256"/>
            <ac:spMk id="3" creationId="{00000000-0000-0000-0000-000000000000}"/>
          </ac:spMkLst>
        </pc:spChg>
      </pc:sldChg>
      <pc:sldChg chg="modSp mod">
        <pc:chgData name="Jan Wim Franken" userId="4e44f44f-47d7-4e23-8184-42ed66aa5a77" providerId="ADAL" clId="{3A1E79BA-B281-4152-B891-F883B127212B}" dt="2024-11-18T15:17:46.718" v="2083" actId="114"/>
        <pc:sldMkLst>
          <pc:docMk/>
          <pc:sldMk cId="4201404961" sldId="263"/>
        </pc:sldMkLst>
        <pc:spChg chg="mod">
          <ac:chgData name="Jan Wim Franken" userId="4e44f44f-47d7-4e23-8184-42ed66aa5a77" providerId="ADAL" clId="{3A1E79BA-B281-4152-B891-F883B127212B}" dt="2024-11-18T15:17:46.718" v="2083" actId="114"/>
          <ac:spMkLst>
            <pc:docMk/>
            <pc:sldMk cId="4201404961" sldId="263"/>
            <ac:spMk id="3" creationId="{00000000-0000-0000-0000-000000000000}"/>
          </ac:spMkLst>
        </pc:spChg>
      </pc:sldChg>
      <pc:sldChg chg="modSp mod">
        <pc:chgData name="Jan Wim Franken" userId="4e44f44f-47d7-4e23-8184-42ed66aa5a77" providerId="ADAL" clId="{3A1E79BA-B281-4152-B891-F883B127212B}" dt="2024-11-19T12:40:47.352" v="3853" actId="20577"/>
        <pc:sldMkLst>
          <pc:docMk/>
          <pc:sldMk cId="1474286266" sldId="297"/>
        </pc:sldMkLst>
        <pc:spChg chg="mod">
          <ac:chgData name="Jan Wim Franken" userId="4e44f44f-47d7-4e23-8184-42ed66aa5a77" providerId="ADAL" clId="{3A1E79BA-B281-4152-B891-F883B127212B}" dt="2024-11-19T12:40:47.352" v="3853" actId="20577"/>
          <ac:spMkLst>
            <pc:docMk/>
            <pc:sldMk cId="1474286266" sldId="297"/>
            <ac:spMk id="6" creationId="{00000000-0000-0000-0000-000000000000}"/>
          </ac:spMkLst>
        </pc:spChg>
      </pc:sldChg>
      <pc:sldChg chg="modSp mod">
        <pc:chgData name="Jan Wim Franken" userId="4e44f44f-47d7-4e23-8184-42ed66aa5a77" providerId="ADAL" clId="{3A1E79BA-B281-4152-B891-F883B127212B}" dt="2024-11-18T15:00:43.004" v="1558" actId="20577"/>
        <pc:sldMkLst>
          <pc:docMk/>
          <pc:sldMk cId="1635972186" sldId="316"/>
        </pc:sldMkLst>
        <pc:spChg chg="mod">
          <ac:chgData name="Jan Wim Franken" userId="4e44f44f-47d7-4e23-8184-42ed66aa5a77" providerId="ADAL" clId="{3A1E79BA-B281-4152-B891-F883B127212B}" dt="2024-11-18T15:00:43.004" v="1558" actId="20577"/>
          <ac:spMkLst>
            <pc:docMk/>
            <pc:sldMk cId="1635972186" sldId="316"/>
            <ac:spMk id="2" creationId="{00000000-0000-0000-0000-000000000000}"/>
          </ac:spMkLst>
        </pc:spChg>
      </pc:sldChg>
      <pc:sldChg chg="modSp mod">
        <pc:chgData name="Jan Wim Franken" userId="4e44f44f-47d7-4e23-8184-42ed66aa5a77" providerId="ADAL" clId="{3A1E79BA-B281-4152-B891-F883B127212B}" dt="2024-11-18T15:06:30.291" v="2023" actId="20577"/>
        <pc:sldMkLst>
          <pc:docMk/>
          <pc:sldMk cId="4130585433" sldId="321"/>
        </pc:sldMkLst>
        <pc:spChg chg="mod">
          <ac:chgData name="Jan Wim Franken" userId="4e44f44f-47d7-4e23-8184-42ed66aa5a77" providerId="ADAL" clId="{3A1E79BA-B281-4152-B891-F883B127212B}" dt="2024-11-18T15:06:30.291" v="2023" actId="20577"/>
          <ac:spMkLst>
            <pc:docMk/>
            <pc:sldMk cId="4130585433" sldId="321"/>
            <ac:spMk id="2" creationId="{00000000-0000-0000-0000-000000000000}"/>
          </ac:spMkLst>
        </pc:spChg>
      </pc:sldChg>
      <pc:sldChg chg="modSp mod">
        <pc:chgData name="Jan Wim Franken" userId="4e44f44f-47d7-4e23-8184-42ed66aa5a77" providerId="ADAL" clId="{3A1E79BA-B281-4152-B891-F883B127212B}" dt="2024-11-19T12:42:47.548" v="3998" actId="20577"/>
        <pc:sldMkLst>
          <pc:docMk/>
          <pc:sldMk cId="1142882931" sldId="340"/>
        </pc:sldMkLst>
        <pc:spChg chg="mod">
          <ac:chgData name="Jan Wim Franken" userId="4e44f44f-47d7-4e23-8184-42ed66aa5a77" providerId="ADAL" clId="{3A1E79BA-B281-4152-B891-F883B127212B}" dt="2024-11-19T12:42:47.548" v="3998" actId="20577"/>
          <ac:spMkLst>
            <pc:docMk/>
            <pc:sldMk cId="1142882931" sldId="340"/>
            <ac:spMk id="3" creationId="{75B6B604-2FB9-13CE-CE36-22586B1360B8}"/>
          </ac:spMkLst>
        </pc:spChg>
      </pc:sldChg>
      <pc:sldChg chg="modSp mod">
        <pc:chgData name="Jan Wim Franken" userId="4e44f44f-47d7-4e23-8184-42ed66aa5a77" providerId="ADAL" clId="{3A1E79BA-B281-4152-B891-F883B127212B}" dt="2024-11-18T15:05:08.468" v="1999" actId="20577"/>
        <pc:sldMkLst>
          <pc:docMk/>
          <pc:sldMk cId="3776069492" sldId="341"/>
        </pc:sldMkLst>
        <pc:spChg chg="mod">
          <ac:chgData name="Jan Wim Franken" userId="4e44f44f-47d7-4e23-8184-42ed66aa5a77" providerId="ADAL" clId="{3A1E79BA-B281-4152-B891-F883B127212B}" dt="2024-11-18T15:05:08.468" v="1999" actId="20577"/>
          <ac:spMkLst>
            <pc:docMk/>
            <pc:sldMk cId="3776069492" sldId="341"/>
            <ac:spMk id="2" creationId="{00000000-0000-0000-0000-000000000000}"/>
          </ac:spMkLst>
        </pc:spChg>
        <pc:spChg chg="mod">
          <ac:chgData name="Jan Wim Franken" userId="4e44f44f-47d7-4e23-8184-42ed66aa5a77" providerId="ADAL" clId="{3A1E79BA-B281-4152-B891-F883B127212B}" dt="2024-11-18T15:01:46.379" v="1726" actId="27636"/>
          <ac:spMkLst>
            <pc:docMk/>
            <pc:sldMk cId="3776069492" sldId="341"/>
            <ac:spMk id="3" creationId="{00000000-0000-0000-0000-000000000000}"/>
          </ac:spMkLst>
        </pc:spChg>
      </pc:sldChg>
      <pc:sldChg chg="modSp mod">
        <pc:chgData name="Jan Wim Franken" userId="4e44f44f-47d7-4e23-8184-42ed66aa5a77" providerId="ADAL" clId="{3A1E79BA-B281-4152-B891-F883B127212B}" dt="2024-11-18T15:05:26.964" v="2003" actId="20577"/>
        <pc:sldMkLst>
          <pc:docMk/>
          <pc:sldMk cId="3502105344" sldId="342"/>
        </pc:sldMkLst>
        <pc:spChg chg="mod">
          <ac:chgData name="Jan Wim Franken" userId="4e44f44f-47d7-4e23-8184-42ed66aa5a77" providerId="ADAL" clId="{3A1E79BA-B281-4152-B891-F883B127212B}" dt="2024-11-18T15:05:26.964" v="2003" actId="20577"/>
          <ac:spMkLst>
            <pc:docMk/>
            <pc:sldMk cId="3502105344" sldId="342"/>
            <ac:spMk id="2" creationId="{00000000-0000-0000-0000-000000000000}"/>
          </ac:spMkLst>
        </pc:spChg>
        <pc:spChg chg="mod">
          <ac:chgData name="Jan Wim Franken" userId="4e44f44f-47d7-4e23-8184-42ed66aa5a77" providerId="ADAL" clId="{3A1E79BA-B281-4152-B891-F883B127212B}" dt="2024-11-18T15:02:28.125" v="1762" actId="20577"/>
          <ac:spMkLst>
            <pc:docMk/>
            <pc:sldMk cId="3502105344" sldId="342"/>
            <ac:spMk id="3" creationId="{00000000-0000-0000-0000-000000000000}"/>
          </ac:spMkLst>
        </pc:spChg>
      </pc:sldChg>
      <pc:sldChg chg="modSp mod">
        <pc:chgData name="Jan Wim Franken" userId="4e44f44f-47d7-4e23-8184-42ed66aa5a77" providerId="ADAL" clId="{3A1E79BA-B281-4152-B891-F883B127212B}" dt="2024-11-18T15:05:32.075" v="2005" actId="20577"/>
        <pc:sldMkLst>
          <pc:docMk/>
          <pc:sldMk cId="431456348" sldId="343"/>
        </pc:sldMkLst>
        <pc:spChg chg="mod">
          <ac:chgData name="Jan Wim Franken" userId="4e44f44f-47d7-4e23-8184-42ed66aa5a77" providerId="ADAL" clId="{3A1E79BA-B281-4152-B891-F883B127212B}" dt="2024-11-18T15:05:32.075" v="2005" actId="20577"/>
          <ac:spMkLst>
            <pc:docMk/>
            <pc:sldMk cId="431456348" sldId="343"/>
            <ac:spMk id="2" creationId="{00000000-0000-0000-0000-000000000000}"/>
          </ac:spMkLst>
        </pc:spChg>
      </pc:sldChg>
      <pc:sldChg chg="modSp mod">
        <pc:chgData name="Jan Wim Franken" userId="4e44f44f-47d7-4e23-8184-42ed66aa5a77" providerId="ADAL" clId="{3A1E79BA-B281-4152-B891-F883B127212B}" dt="2024-11-18T15:05:41.921" v="2007" actId="20577"/>
        <pc:sldMkLst>
          <pc:docMk/>
          <pc:sldMk cId="2531092193" sldId="344"/>
        </pc:sldMkLst>
        <pc:spChg chg="mod">
          <ac:chgData name="Jan Wim Franken" userId="4e44f44f-47d7-4e23-8184-42ed66aa5a77" providerId="ADAL" clId="{3A1E79BA-B281-4152-B891-F883B127212B}" dt="2024-11-18T15:05:41.921" v="2007" actId="20577"/>
          <ac:spMkLst>
            <pc:docMk/>
            <pc:sldMk cId="2531092193" sldId="344"/>
            <ac:spMk id="2" creationId="{00000000-0000-0000-0000-000000000000}"/>
          </ac:spMkLst>
        </pc:spChg>
        <pc:spChg chg="mod">
          <ac:chgData name="Jan Wim Franken" userId="4e44f44f-47d7-4e23-8184-42ed66aa5a77" providerId="ADAL" clId="{3A1E79BA-B281-4152-B891-F883B127212B}" dt="2024-11-18T15:03:26.404" v="1891" actId="20577"/>
          <ac:spMkLst>
            <pc:docMk/>
            <pc:sldMk cId="2531092193" sldId="344"/>
            <ac:spMk id="3" creationId="{00000000-0000-0000-0000-000000000000}"/>
          </ac:spMkLst>
        </pc:spChg>
      </pc:sldChg>
      <pc:sldChg chg="modSp mod">
        <pc:chgData name="Jan Wim Franken" userId="4e44f44f-47d7-4e23-8184-42ed66aa5a77" providerId="ADAL" clId="{3A1E79BA-B281-4152-B891-F883B127212B}" dt="2024-11-18T15:05:47.900" v="2009" actId="20577"/>
        <pc:sldMkLst>
          <pc:docMk/>
          <pc:sldMk cId="2560887968" sldId="345"/>
        </pc:sldMkLst>
        <pc:spChg chg="mod">
          <ac:chgData name="Jan Wim Franken" userId="4e44f44f-47d7-4e23-8184-42ed66aa5a77" providerId="ADAL" clId="{3A1E79BA-B281-4152-B891-F883B127212B}" dt="2024-11-18T15:05:47.900" v="2009" actId="20577"/>
          <ac:spMkLst>
            <pc:docMk/>
            <pc:sldMk cId="2560887968" sldId="345"/>
            <ac:spMk id="2" creationId="{00000000-0000-0000-0000-000000000000}"/>
          </ac:spMkLst>
        </pc:spChg>
        <pc:spChg chg="mod">
          <ac:chgData name="Jan Wim Franken" userId="4e44f44f-47d7-4e23-8184-42ed66aa5a77" providerId="ADAL" clId="{3A1E79BA-B281-4152-B891-F883B127212B}" dt="2024-11-18T15:04:02.782" v="1991" actId="20577"/>
          <ac:spMkLst>
            <pc:docMk/>
            <pc:sldMk cId="2560887968" sldId="345"/>
            <ac:spMk id="3" creationId="{00000000-0000-0000-0000-000000000000}"/>
          </ac:spMkLst>
        </pc:spChg>
      </pc:sldChg>
      <pc:sldChg chg="modSp mod">
        <pc:chgData name="Jan Wim Franken" userId="4e44f44f-47d7-4e23-8184-42ed66aa5a77" providerId="ADAL" clId="{3A1E79BA-B281-4152-B891-F883B127212B}" dt="2024-11-18T15:17:02.989" v="2067" actId="20577"/>
        <pc:sldMkLst>
          <pc:docMk/>
          <pc:sldMk cId="697743391" sldId="346"/>
        </pc:sldMkLst>
        <pc:spChg chg="mod">
          <ac:chgData name="Jan Wim Franken" userId="4e44f44f-47d7-4e23-8184-42ed66aa5a77" providerId="ADAL" clId="{3A1E79BA-B281-4152-B891-F883B127212B}" dt="2024-11-18T15:05:53.147" v="2011" actId="20577"/>
          <ac:spMkLst>
            <pc:docMk/>
            <pc:sldMk cId="697743391" sldId="346"/>
            <ac:spMk id="2" creationId="{00000000-0000-0000-0000-000000000000}"/>
          </ac:spMkLst>
        </pc:spChg>
        <pc:spChg chg="mod">
          <ac:chgData name="Jan Wim Franken" userId="4e44f44f-47d7-4e23-8184-42ed66aa5a77" providerId="ADAL" clId="{3A1E79BA-B281-4152-B891-F883B127212B}" dt="2024-11-18T15:17:02.989" v="2067" actId="20577"/>
          <ac:spMkLst>
            <pc:docMk/>
            <pc:sldMk cId="697743391" sldId="346"/>
            <ac:spMk id="3" creationId="{00000000-0000-0000-0000-000000000000}"/>
          </ac:spMkLst>
        </pc:spChg>
      </pc:sldChg>
      <pc:sldChg chg="modSp mod">
        <pc:chgData name="Jan Wim Franken" userId="4e44f44f-47d7-4e23-8184-42ed66aa5a77" providerId="ADAL" clId="{3A1E79BA-B281-4152-B891-F883B127212B}" dt="2024-11-21T07:43:01.156" v="4007" actId="20577"/>
        <pc:sldMkLst>
          <pc:docMk/>
          <pc:sldMk cId="1688632885" sldId="347"/>
        </pc:sldMkLst>
        <pc:spChg chg="mod">
          <ac:chgData name="Jan Wim Franken" userId="4e44f44f-47d7-4e23-8184-42ed66aa5a77" providerId="ADAL" clId="{3A1E79BA-B281-4152-B891-F883B127212B}" dt="2024-11-18T15:06:01.313" v="2013" actId="20577"/>
          <ac:spMkLst>
            <pc:docMk/>
            <pc:sldMk cId="1688632885" sldId="347"/>
            <ac:spMk id="2" creationId="{00000000-0000-0000-0000-000000000000}"/>
          </ac:spMkLst>
        </pc:spChg>
        <pc:spChg chg="mod">
          <ac:chgData name="Jan Wim Franken" userId="4e44f44f-47d7-4e23-8184-42ed66aa5a77" providerId="ADAL" clId="{3A1E79BA-B281-4152-B891-F883B127212B}" dt="2024-11-21T07:43:01.156" v="4007" actId="20577"/>
          <ac:spMkLst>
            <pc:docMk/>
            <pc:sldMk cId="1688632885" sldId="347"/>
            <ac:spMk id="3" creationId="{00000000-0000-0000-0000-000000000000}"/>
          </ac:spMkLst>
        </pc:spChg>
      </pc:sldChg>
      <pc:sldChg chg="modSp mod">
        <pc:chgData name="Jan Wim Franken" userId="4e44f44f-47d7-4e23-8184-42ed66aa5a77" providerId="ADAL" clId="{3A1E79BA-B281-4152-B891-F883B127212B}" dt="2024-11-21T07:43:34.090" v="4062" actId="20577"/>
        <pc:sldMkLst>
          <pc:docMk/>
          <pc:sldMk cId="1994029216" sldId="348"/>
        </pc:sldMkLst>
        <pc:spChg chg="mod">
          <ac:chgData name="Jan Wim Franken" userId="4e44f44f-47d7-4e23-8184-42ed66aa5a77" providerId="ADAL" clId="{3A1E79BA-B281-4152-B891-F883B127212B}" dt="2024-11-18T15:06:06.764" v="2015" actId="20577"/>
          <ac:spMkLst>
            <pc:docMk/>
            <pc:sldMk cId="1994029216" sldId="348"/>
            <ac:spMk id="2" creationId="{00000000-0000-0000-0000-000000000000}"/>
          </ac:spMkLst>
        </pc:spChg>
        <pc:spChg chg="mod">
          <ac:chgData name="Jan Wim Franken" userId="4e44f44f-47d7-4e23-8184-42ed66aa5a77" providerId="ADAL" clId="{3A1E79BA-B281-4152-B891-F883B127212B}" dt="2024-11-21T07:43:34.090" v="4062" actId="20577"/>
          <ac:spMkLst>
            <pc:docMk/>
            <pc:sldMk cId="1994029216" sldId="348"/>
            <ac:spMk id="3" creationId="{00000000-0000-0000-0000-000000000000}"/>
          </ac:spMkLst>
        </pc:spChg>
      </pc:sldChg>
      <pc:sldChg chg="modSp mod">
        <pc:chgData name="Jan Wim Franken" userId="4e44f44f-47d7-4e23-8184-42ed66aa5a77" providerId="ADAL" clId="{3A1E79BA-B281-4152-B891-F883B127212B}" dt="2024-11-18T15:06:12.401" v="2017" actId="20577"/>
        <pc:sldMkLst>
          <pc:docMk/>
          <pc:sldMk cId="1784783639" sldId="350"/>
        </pc:sldMkLst>
        <pc:spChg chg="mod">
          <ac:chgData name="Jan Wim Franken" userId="4e44f44f-47d7-4e23-8184-42ed66aa5a77" providerId="ADAL" clId="{3A1E79BA-B281-4152-B891-F883B127212B}" dt="2024-11-18T15:06:12.401" v="2017" actId="20577"/>
          <ac:spMkLst>
            <pc:docMk/>
            <pc:sldMk cId="1784783639" sldId="350"/>
            <ac:spMk id="2" creationId="{00000000-0000-0000-0000-000000000000}"/>
          </ac:spMkLst>
        </pc:spChg>
      </pc:sldChg>
      <pc:sldChg chg="modSp mod">
        <pc:chgData name="Jan Wim Franken" userId="4e44f44f-47d7-4e23-8184-42ed66aa5a77" providerId="ADAL" clId="{3A1E79BA-B281-4152-B891-F883B127212B}" dt="2024-11-18T15:05:21.201" v="2001" actId="20577"/>
        <pc:sldMkLst>
          <pc:docMk/>
          <pc:sldMk cId="3775190454" sldId="351"/>
        </pc:sldMkLst>
        <pc:spChg chg="mod">
          <ac:chgData name="Jan Wim Franken" userId="4e44f44f-47d7-4e23-8184-42ed66aa5a77" providerId="ADAL" clId="{3A1E79BA-B281-4152-B891-F883B127212B}" dt="2024-11-18T15:05:21.201" v="2001" actId="20577"/>
          <ac:spMkLst>
            <pc:docMk/>
            <pc:sldMk cId="3775190454" sldId="351"/>
            <ac:spMk id="2" creationId="{00000000-0000-0000-0000-000000000000}"/>
          </ac:spMkLst>
        </pc:spChg>
        <pc:spChg chg="mod">
          <ac:chgData name="Jan Wim Franken" userId="4e44f44f-47d7-4e23-8184-42ed66aa5a77" providerId="ADAL" clId="{3A1E79BA-B281-4152-B891-F883B127212B}" dt="2024-11-18T15:01:59.918" v="1730" actId="20577"/>
          <ac:spMkLst>
            <pc:docMk/>
            <pc:sldMk cId="3775190454" sldId="351"/>
            <ac:spMk id="3" creationId="{00000000-0000-0000-0000-000000000000}"/>
          </ac:spMkLst>
        </pc:spChg>
      </pc:sldChg>
      <pc:sldChg chg="modSp mod">
        <pc:chgData name="Jan Wim Franken" userId="4e44f44f-47d7-4e23-8184-42ed66aa5a77" providerId="ADAL" clId="{3A1E79BA-B281-4152-B891-F883B127212B}" dt="2024-11-18T15:06:16.536" v="2019" actId="20577"/>
        <pc:sldMkLst>
          <pc:docMk/>
          <pc:sldMk cId="2092203874" sldId="352"/>
        </pc:sldMkLst>
        <pc:spChg chg="mod">
          <ac:chgData name="Jan Wim Franken" userId="4e44f44f-47d7-4e23-8184-42ed66aa5a77" providerId="ADAL" clId="{3A1E79BA-B281-4152-B891-F883B127212B}" dt="2024-11-18T15:06:16.536" v="2019" actId="20577"/>
          <ac:spMkLst>
            <pc:docMk/>
            <pc:sldMk cId="2092203874" sldId="352"/>
            <ac:spMk id="2" creationId="{00000000-0000-0000-0000-000000000000}"/>
          </ac:spMkLst>
        </pc:spChg>
      </pc:sldChg>
      <pc:sldChg chg="modSp mod">
        <pc:chgData name="Jan Wim Franken" userId="4e44f44f-47d7-4e23-8184-42ed66aa5a77" providerId="ADAL" clId="{3A1E79BA-B281-4152-B891-F883B127212B}" dt="2024-11-18T15:06:22.882" v="2021" actId="20577"/>
        <pc:sldMkLst>
          <pc:docMk/>
          <pc:sldMk cId="1536058587" sldId="353"/>
        </pc:sldMkLst>
        <pc:spChg chg="mod">
          <ac:chgData name="Jan Wim Franken" userId="4e44f44f-47d7-4e23-8184-42ed66aa5a77" providerId="ADAL" clId="{3A1E79BA-B281-4152-B891-F883B127212B}" dt="2024-11-18T15:06:22.882" v="2021" actId="20577"/>
          <ac:spMkLst>
            <pc:docMk/>
            <pc:sldMk cId="1536058587" sldId="353"/>
            <ac:spMk id="2" creationId="{00000000-0000-0000-0000-000000000000}"/>
          </ac:spMkLst>
        </pc:spChg>
      </pc:sldChg>
      <pc:sldChg chg="modSp new mod">
        <pc:chgData name="Jan Wim Franken" userId="4e44f44f-47d7-4e23-8184-42ed66aa5a77" providerId="ADAL" clId="{3A1E79BA-B281-4152-B891-F883B127212B}" dt="2024-11-19T08:59:11.611" v="2489" actId="20577"/>
        <pc:sldMkLst>
          <pc:docMk/>
          <pc:sldMk cId="1258007348" sldId="354"/>
        </pc:sldMkLst>
        <pc:spChg chg="mod">
          <ac:chgData name="Jan Wim Franken" userId="4e44f44f-47d7-4e23-8184-42ed66aa5a77" providerId="ADAL" clId="{3A1E79BA-B281-4152-B891-F883B127212B}" dt="2024-11-18T15:18:08.252" v="2098" actId="20577"/>
          <ac:spMkLst>
            <pc:docMk/>
            <pc:sldMk cId="1258007348" sldId="354"/>
            <ac:spMk id="2" creationId="{645669EC-1DAC-46FB-917E-0981C9D2339B}"/>
          </ac:spMkLst>
        </pc:spChg>
        <pc:spChg chg="mod">
          <ac:chgData name="Jan Wim Franken" userId="4e44f44f-47d7-4e23-8184-42ed66aa5a77" providerId="ADAL" clId="{3A1E79BA-B281-4152-B891-F883B127212B}" dt="2024-11-19T08:59:11.611" v="2489" actId="20577"/>
          <ac:spMkLst>
            <pc:docMk/>
            <pc:sldMk cId="1258007348" sldId="354"/>
            <ac:spMk id="3" creationId="{72936046-E15F-0799-4327-0FBE0114F535}"/>
          </ac:spMkLst>
        </pc:spChg>
      </pc:sldChg>
      <pc:sldChg chg="modSp add mod">
        <pc:chgData name="Jan Wim Franken" userId="4e44f44f-47d7-4e23-8184-42ed66aa5a77" providerId="ADAL" clId="{3A1E79BA-B281-4152-B891-F883B127212B}" dt="2024-11-19T12:36:06.951" v="3245" actId="20577"/>
        <pc:sldMkLst>
          <pc:docMk/>
          <pc:sldMk cId="1265693951" sldId="355"/>
        </pc:sldMkLst>
        <pc:spChg chg="mod">
          <ac:chgData name="Jan Wim Franken" userId="4e44f44f-47d7-4e23-8184-42ed66aa5a77" providerId="ADAL" clId="{3A1E79BA-B281-4152-B891-F883B127212B}" dt="2024-11-19T12:36:06.951" v="3245" actId="20577"/>
          <ac:spMkLst>
            <pc:docMk/>
            <pc:sldMk cId="1265693951" sldId="355"/>
            <ac:spMk id="3" creationId="{9B799540-7E9B-7F70-46B4-26D148BD8561}"/>
          </ac:spMkLst>
        </pc:spChg>
      </pc:sldChg>
      <pc:sldChg chg="modSp add mod">
        <pc:chgData name="Jan Wim Franken" userId="4e44f44f-47d7-4e23-8184-42ed66aa5a77" providerId="ADAL" clId="{3A1E79BA-B281-4152-B891-F883B127212B}" dt="2024-11-19T12:40:57.903" v="3868" actId="20577"/>
        <pc:sldMkLst>
          <pc:docMk/>
          <pc:sldMk cId="2602333995" sldId="356"/>
        </pc:sldMkLst>
        <pc:spChg chg="mod">
          <ac:chgData name="Jan Wim Franken" userId="4e44f44f-47d7-4e23-8184-42ed66aa5a77" providerId="ADAL" clId="{3A1E79BA-B281-4152-B891-F883B127212B}" dt="2024-11-19T12:40:57.903" v="3868" actId="20577"/>
          <ac:spMkLst>
            <pc:docMk/>
            <pc:sldMk cId="2602333995" sldId="356"/>
            <ac:spMk id="6" creationId="{EC704EF8-B644-FDD3-E145-906B5499272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4" y="2"/>
            <a:ext cx="2946400" cy="495299"/>
          </a:xfrm>
          <a:prstGeom prst="rect">
            <a:avLst/>
          </a:prstGeom>
        </p:spPr>
        <p:txBody>
          <a:bodyPr vert="horz" lIns="90715" tIns="45359" rIns="90715" bIns="45359" rtlCol="0"/>
          <a:lstStyle>
            <a:lvl1pPr algn="l">
              <a:defRPr sz="1200"/>
            </a:lvl1pPr>
          </a:lstStyle>
          <a:p>
            <a:endParaRPr lang="nl-NL"/>
          </a:p>
        </p:txBody>
      </p:sp>
      <p:sp>
        <p:nvSpPr>
          <p:cNvPr id="3" name="Tijdelijke aanduiding voor datum 2"/>
          <p:cNvSpPr>
            <a:spLocks noGrp="1"/>
          </p:cNvSpPr>
          <p:nvPr>
            <p:ph type="dt" sz="quarter" idx="1"/>
          </p:nvPr>
        </p:nvSpPr>
        <p:spPr>
          <a:xfrm>
            <a:off x="3849688" y="2"/>
            <a:ext cx="2946400" cy="495299"/>
          </a:xfrm>
          <a:prstGeom prst="rect">
            <a:avLst/>
          </a:prstGeom>
        </p:spPr>
        <p:txBody>
          <a:bodyPr vert="horz" lIns="90715" tIns="45359" rIns="90715" bIns="45359" rtlCol="0"/>
          <a:lstStyle>
            <a:lvl1pPr algn="r">
              <a:defRPr sz="1200"/>
            </a:lvl1pPr>
          </a:lstStyle>
          <a:p>
            <a:fld id="{728F3D79-5034-49E5-8AB8-EAC4F0FF5E9D}" type="datetimeFigureOut">
              <a:rPr lang="nl-NL" smtClean="0"/>
              <a:t>21-11-2024</a:t>
            </a:fld>
            <a:endParaRPr lang="nl-NL"/>
          </a:p>
        </p:txBody>
      </p:sp>
      <p:sp>
        <p:nvSpPr>
          <p:cNvPr id="4" name="Tijdelijke aanduiding voor voettekst 3"/>
          <p:cNvSpPr>
            <a:spLocks noGrp="1"/>
          </p:cNvSpPr>
          <p:nvPr>
            <p:ph type="ftr" sz="quarter" idx="2"/>
          </p:nvPr>
        </p:nvSpPr>
        <p:spPr>
          <a:xfrm>
            <a:off x="4" y="9377364"/>
            <a:ext cx="2946400" cy="495299"/>
          </a:xfrm>
          <a:prstGeom prst="rect">
            <a:avLst/>
          </a:prstGeom>
        </p:spPr>
        <p:txBody>
          <a:bodyPr vert="horz" lIns="90715" tIns="45359" rIns="90715" bIns="45359"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49688" y="9377364"/>
            <a:ext cx="2946400" cy="495299"/>
          </a:xfrm>
          <a:prstGeom prst="rect">
            <a:avLst/>
          </a:prstGeom>
        </p:spPr>
        <p:txBody>
          <a:bodyPr vert="horz" lIns="90715" tIns="45359" rIns="90715" bIns="45359" rtlCol="0" anchor="b"/>
          <a:lstStyle>
            <a:lvl1pPr algn="r">
              <a:defRPr sz="1200"/>
            </a:lvl1pPr>
          </a:lstStyle>
          <a:p>
            <a:fld id="{C674935E-062E-41A7-B7F4-75634A31CD15}" type="slidenum">
              <a:rPr lang="nl-NL" smtClean="0"/>
              <a:t>‹nr.›</a:t>
            </a:fld>
            <a:endParaRPr lang="nl-NL"/>
          </a:p>
        </p:txBody>
      </p:sp>
    </p:spTree>
    <p:extLst>
      <p:ext uri="{BB962C8B-B14F-4D97-AF65-F5344CB8AC3E}">
        <p14:creationId xmlns:p14="http://schemas.microsoft.com/office/powerpoint/2010/main" val="277644688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5" y="5"/>
            <a:ext cx="2946400" cy="495685"/>
          </a:xfrm>
          <a:prstGeom prst="rect">
            <a:avLst/>
          </a:prstGeom>
        </p:spPr>
        <p:txBody>
          <a:bodyPr vert="horz" lIns="90009" tIns="45003" rIns="90009" bIns="45003" rtlCol="0"/>
          <a:lstStyle>
            <a:lvl1pPr algn="l">
              <a:defRPr sz="1200"/>
            </a:lvl1pPr>
          </a:lstStyle>
          <a:p>
            <a:endParaRPr lang="nl-NL"/>
          </a:p>
        </p:txBody>
      </p:sp>
      <p:sp>
        <p:nvSpPr>
          <p:cNvPr id="3" name="Tijdelijke aanduiding voor datum 2"/>
          <p:cNvSpPr>
            <a:spLocks noGrp="1"/>
          </p:cNvSpPr>
          <p:nvPr>
            <p:ph type="dt" idx="1"/>
          </p:nvPr>
        </p:nvSpPr>
        <p:spPr>
          <a:xfrm>
            <a:off x="3849688" y="5"/>
            <a:ext cx="2946400" cy="495685"/>
          </a:xfrm>
          <a:prstGeom prst="rect">
            <a:avLst/>
          </a:prstGeom>
        </p:spPr>
        <p:txBody>
          <a:bodyPr vert="horz" lIns="90009" tIns="45003" rIns="90009" bIns="45003" rtlCol="0"/>
          <a:lstStyle>
            <a:lvl1pPr algn="r">
              <a:defRPr sz="1200"/>
            </a:lvl1pPr>
          </a:lstStyle>
          <a:p>
            <a:fld id="{5AD6BBAB-8EDC-4D24-A3D8-37FF69DDF052}" type="datetimeFigureOut">
              <a:rPr lang="nl-NL" smtClean="0"/>
              <a:t>21-11-2024</a:t>
            </a:fld>
            <a:endParaRPr lang="nl-NL"/>
          </a:p>
        </p:txBody>
      </p:sp>
      <p:sp>
        <p:nvSpPr>
          <p:cNvPr id="4" name="Tijdelijke aanduiding voor dia-afbeelding 3"/>
          <p:cNvSpPr>
            <a:spLocks noGrp="1" noRot="1" noChangeAspect="1"/>
          </p:cNvSpPr>
          <p:nvPr>
            <p:ph type="sldImg" idx="2"/>
          </p:nvPr>
        </p:nvSpPr>
        <p:spPr>
          <a:xfrm>
            <a:off x="1177925" y="1235075"/>
            <a:ext cx="4441825" cy="3330575"/>
          </a:xfrm>
          <a:prstGeom prst="rect">
            <a:avLst/>
          </a:prstGeom>
          <a:noFill/>
          <a:ln w="12700">
            <a:solidFill>
              <a:prstClr val="black"/>
            </a:solidFill>
          </a:ln>
        </p:spPr>
        <p:txBody>
          <a:bodyPr vert="horz" lIns="90009" tIns="45003" rIns="90009" bIns="45003" rtlCol="0" anchor="ctr"/>
          <a:lstStyle/>
          <a:p>
            <a:endParaRPr lang="nl-NL"/>
          </a:p>
        </p:txBody>
      </p:sp>
      <p:sp>
        <p:nvSpPr>
          <p:cNvPr id="5" name="Tijdelijke aanduiding voor notities 4"/>
          <p:cNvSpPr>
            <a:spLocks noGrp="1"/>
          </p:cNvSpPr>
          <p:nvPr>
            <p:ph type="body" sz="quarter" idx="3"/>
          </p:nvPr>
        </p:nvSpPr>
        <p:spPr>
          <a:xfrm>
            <a:off x="679456" y="4751637"/>
            <a:ext cx="5438775" cy="3886552"/>
          </a:xfrm>
          <a:prstGeom prst="rect">
            <a:avLst/>
          </a:prstGeom>
        </p:spPr>
        <p:txBody>
          <a:bodyPr vert="horz" lIns="90009" tIns="45003" rIns="90009" bIns="45003"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5" y="9376982"/>
            <a:ext cx="2946400" cy="495685"/>
          </a:xfrm>
          <a:prstGeom prst="rect">
            <a:avLst/>
          </a:prstGeom>
        </p:spPr>
        <p:txBody>
          <a:bodyPr vert="horz" lIns="90009" tIns="45003" rIns="90009" bIns="45003"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49688" y="9376982"/>
            <a:ext cx="2946400" cy="495685"/>
          </a:xfrm>
          <a:prstGeom prst="rect">
            <a:avLst/>
          </a:prstGeom>
        </p:spPr>
        <p:txBody>
          <a:bodyPr vert="horz" lIns="90009" tIns="45003" rIns="90009" bIns="45003" rtlCol="0" anchor="b"/>
          <a:lstStyle>
            <a:lvl1pPr algn="r">
              <a:defRPr sz="1200"/>
            </a:lvl1pPr>
          </a:lstStyle>
          <a:p>
            <a:fld id="{CEA80450-EFF2-4F58-8449-0EDE74D9240D}" type="slidenum">
              <a:rPr lang="nl-NL" smtClean="0"/>
              <a:t>‹nr.›</a:t>
            </a:fld>
            <a:endParaRPr lang="nl-NL"/>
          </a:p>
        </p:txBody>
      </p:sp>
    </p:spTree>
    <p:extLst>
      <p:ext uri="{BB962C8B-B14F-4D97-AF65-F5344CB8AC3E}">
        <p14:creationId xmlns:p14="http://schemas.microsoft.com/office/powerpoint/2010/main" val="307421178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BB76F607-5F15-4BD8-94E0-896A24009E13}" type="datetime1">
              <a:rPr lang="nl-NL" smtClean="0"/>
              <a:t>21-11-2024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50F6349-0654-41D2-AD87-D661ADD2FFBD}" type="slidenum">
              <a:rPr lang="nl-NL" smtClean="0"/>
              <a:t>‹nr.›</a:t>
            </a:fld>
            <a:endParaRPr lang="nl-NL"/>
          </a:p>
        </p:txBody>
      </p:sp>
    </p:spTree>
    <p:extLst>
      <p:ext uri="{BB962C8B-B14F-4D97-AF65-F5344CB8AC3E}">
        <p14:creationId xmlns:p14="http://schemas.microsoft.com/office/powerpoint/2010/main" val="4045974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01CE8B07-BA97-477E-8FC2-554605722F1A}" type="datetime1">
              <a:rPr lang="nl-NL" smtClean="0"/>
              <a:t>21-11-2024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50F6349-0654-41D2-AD87-D661ADD2FFBD}" type="slidenum">
              <a:rPr lang="nl-NL" smtClean="0"/>
              <a:t>‹nr.›</a:t>
            </a:fld>
            <a:endParaRPr lang="nl-NL"/>
          </a:p>
        </p:txBody>
      </p:sp>
    </p:spTree>
    <p:extLst>
      <p:ext uri="{BB962C8B-B14F-4D97-AF65-F5344CB8AC3E}">
        <p14:creationId xmlns:p14="http://schemas.microsoft.com/office/powerpoint/2010/main" val="129781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B41E115E-4ADD-4221-828A-93741C300DCC}" type="datetime1">
              <a:rPr lang="nl-NL" smtClean="0"/>
              <a:t>21-11-2024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50F6349-0654-41D2-AD87-D661ADD2FFBD}" type="slidenum">
              <a:rPr lang="nl-NL" smtClean="0"/>
              <a:t>‹nr.›</a:t>
            </a:fld>
            <a:endParaRPr lang="nl-NL"/>
          </a:p>
        </p:txBody>
      </p:sp>
    </p:spTree>
    <p:extLst>
      <p:ext uri="{BB962C8B-B14F-4D97-AF65-F5344CB8AC3E}">
        <p14:creationId xmlns:p14="http://schemas.microsoft.com/office/powerpoint/2010/main" val="1785127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738C58EE-7D1A-42CB-8256-98A73ABC69E2}" type="datetime1">
              <a:rPr lang="nl-NL" smtClean="0"/>
              <a:t>21-11-2024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50F6349-0654-41D2-AD87-D661ADD2FFBD}" type="slidenum">
              <a:rPr lang="nl-NL" smtClean="0"/>
              <a:t>‹nr.›</a:t>
            </a:fld>
            <a:endParaRPr lang="nl-NL"/>
          </a:p>
        </p:txBody>
      </p:sp>
    </p:spTree>
    <p:extLst>
      <p:ext uri="{BB962C8B-B14F-4D97-AF65-F5344CB8AC3E}">
        <p14:creationId xmlns:p14="http://schemas.microsoft.com/office/powerpoint/2010/main" val="1435970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Tijdelijke aanduiding voor datum 3"/>
          <p:cNvSpPr>
            <a:spLocks noGrp="1"/>
          </p:cNvSpPr>
          <p:nvPr>
            <p:ph type="dt" sz="half" idx="10"/>
          </p:nvPr>
        </p:nvSpPr>
        <p:spPr/>
        <p:txBody>
          <a:bodyPr/>
          <a:lstStyle/>
          <a:p>
            <a:fld id="{2A792D91-DEEC-4605-839B-17E57CEC30C3}" type="datetime1">
              <a:rPr lang="nl-NL" smtClean="0"/>
              <a:t>21-11-2024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50F6349-0654-41D2-AD87-D661ADD2FFBD}" type="slidenum">
              <a:rPr lang="nl-NL" smtClean="0"/>
              <a:t>‹nr.›</a:t>
            </a:fld>
            <a:endParaRPr lang="nl-NL"/>
          </a:p>
        </p:txBody>
      </p:sp>
    </p:spTree>
    <p:extLst>
      <p:ext uri="{BB962C8B-B14F-4D97-AF65-F5344CB8AC3E}">
        <p14:creationId xmlns:p14="http://schemas.microsoft.com/office/powerpoint/2010/main" val="1455853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3262D8FF-5658-410C-A521-35CA28F13937}" type="datetime1">
              <a:rPr lang="nl-NL" smtClean="0"/>
              <a:t>21-11-2024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A50F6349-0654-41D2-AD87-D661ADD2FFBD}" type="slidenum">
              <a:rPr lang="nl-NL" smtClean="0"/>
              <a:t>‹nr.›</a:t>
            </a:fld>
            <a:endParaRPr lang="nl-NL"/>
          </a:p>
        </p:txBody>
      </p:sp>
    </p:spTree>
    <p:extLst>
      <p:ext uri="{BB962C8B-B14F-4D97-AF65-F5344CB8AC3E}">
        <p14:creationId xmlns:p14="http://schemas.microsoft.com/office/powerpoint/2010/main" val="2364279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66C87FC7-EB60-4F2D-BF6D-CB88CCAD3673}" type="datetime1">
              <a:rPr lang="nl-NL" smtClean="0"/>
              <a:t>21-11-2024</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A50F6349-0654-41D2-AD87-D661ADD2FFBD}" type="slidenum">
              <a:rPr lang="nl-NL" smtClean="0"/>
              <a:t>‹nr.›</a:t>
            </a:fld>
            <a:endParaRPr lang="nl-NL"/>
          </a:p>
        </p:txBody>
      </p:sp>
    </p:spTree>
    <p:extLst>
      <p:ext uri="{BB962C8B-B14F-4D97-AF65-F5344CB8AC3E}">
        <p14:creationId xmlns:p14="http://schemas.microsoft.com/office/powerpoint/2010/main" val="3162925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8AD2CB8A-6D24-4BF6-A480-13D3D15C49E6}" type="datetime1">
              <a:rPr lang="nl-NL" smtClean="0"/>
              <a:t>21-11-2024</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A50F6349-0654-41D2-AD87-D661ADD2FFBD}" type="slidenum">
              <a:rPr lang="nl-NL" smtClean="0"/>
              <a:t>‹nr.›</a:t>
            </a:fld>
            <a:endParaRPr lang="nl-NL"/>
          </a:p>
        </p:txBody>
      </p:sp>
    </p:spTree>
    <p:extLst>
      <p:ext uri="{BB962C8B-B14F-4D97-AF65-F5344CB8AC3E}">
        <p14:creationId xmlns:p14="http://schemas.microsoft.com/office/powerpoint/2010/main" val="3689498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822586F8-5265-4293-B36C-83B63AE112F1}" type="datetime1">
              <a:rPr lang="nl-NL" smtClean="0"/>
              <a:t>21-11-2024</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A50F6349-0654-41D2-AD87-D661ADD2FFBD}" type="slidenum">
              <a:rPr lang="nl-NL" smtClean="0"/>
              <a:t>‹nr.›</a:t>
            </a:fld>
            <a:endParaRPr lang="nl-NL"/>
          </a:p>
        </p:txBody>
      </p:sp>
    </p:spTree>
    <p:extLst>
      <p:ext uri="{BB962C8B-B14F-4D97-AF65-F5344CB8AC3E}">
        <p14:creationId xmlns:p14="http://schemas.microsoft.com/office/powerpoint/2010/main" val="1131853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3BE31825-33C6-4E7F-9B23-7C08E75A133F}" type="datetime1">
              <a:rPr lang="nl-NL" smtClean="0"/>
              <a:t>21-11-2024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A50F6349-0654-41D2-AD87-D661ADD2FFBD}" type="slidenum">
              <a:rPr lang="nl-NL" smtClean="0"/>
              <a:t>‹nr.›</a:t>
            </a:fld>
            <a:endParaRPr lang="nl-NL"/>
          </a:p>
        </p:txBody>
      </p:sp>
    </p:spTree>
    <p:extLst>
      <p:ext uri="{BB962C8B-B14F-4D97-AF65-F5344CB8AC3E}">
        <p14:creationId xmlns:p14="http://schemas.microsoft.com/office/powerpoint/2010/main" val="2000913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D392137C-C720-4E32-87F2-AF80F6BB5795}" type="datetime1">
              <a:rPr lang="nl-NL" smtClean="0"/>
              <a:t>21-11-2024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A50F6349-0654-41D2-AD87-D661ADD2FFBD}" type="slidenum">
              <a:rPr lang="nl-NL" smtClean="0"/>
              <a:t>‹nr.›</a:t>
            </a:fld>
            <a:endParaRPr lang="nl-NL"/>
          </a:p>
        </p:txBody>
      </p:sp>
    </p:spTree>
    <p:extLst>
      <p:ext uri="{BB962C8B-B14F-4D97-AF65-F5344CB8AC3E}">
        <p14:creationId xmlns:p14="http://schemas.microsoft.com/office/powerpoint/2010/main" val="2849452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20ed51cb-fd7f-48c0-97f0-950fe7ed287c" descr="5F229EA0-83E6-4F73-9D91-BE767C66F649"/>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683275" y="0"/>
            <a:ext cx="7439025" cy="567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Afbeelding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6254060" y="116692"/>
            <a:ext cx="1850522" cy="593522"/>
          </a:xfrm>
          <a:prstGeom prst="rect">
            <a:avLst/>
          </a:prstGeom>
        </p:spPr>
      </p:pic>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dirty="0"/>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3FDAEE-7813-4E1C-AE0D-F14715C242D8}" type="datetime1">
              <a:rPr lang="nl-NL" smtClean="0"/>
              <a:t>21-11-2024</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0F6349-0654-41D2-AD87-D661ADD2FFBD}" type="slidenum">
              <a:rPr lang="nl-NL" smtClean="0"/>
              <a:t>‹nr.›</a:t>
            </a:fld>
            <a:endParaRPr lang="nl-NL"/>
          </a:p>
        </p:txBody>
      </p:sp>
    </p:spTree>
    <p:extLst>
      <p:ext uri="{BB962C8B-B14F-4D97-AF65-F5344CB8AC3E}">
        <p14:creationId xmlns:p14="http://schemas.microsoft.com/office/powerpoint/2010/main" val="464283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spcBef>
          <a:spcPct val="0"/>
        </a:spcBef>
        <a:buNone/>
        <a:defRPr sz="3600" b="1" kern="1200">
          <a:solidFill>
            <a:schemeClr val="accent2">
              <a:lumMod val="75000"/>
            </a:schemeClr>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accent3">
              <a:lumMod val="50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accent3">
              <a:lumMod val="50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accent3">
              <a:lumMod val="50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accent3">
              <a:lumMod val="50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accent3">
              <a:lumMod val="50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pPr algn="ctr"/>
            <a:r>
              <a:rPr lang="nl-NL" sz="6000" dirty="0"/>
              <a:t>Algemene </a:t>
            </a:r>
            <a:br>
              <a:rPr lang="nl-NL" sz="6000" dirty="0"/>
            </a:br>
            <a:r>
              <a:rPr lang="nl-NL" sz="6000" dirty="0"/>
              <a:t>Ledenvergadering</a:t>
            </a:r>
            <a:br>
              <a:rPr lang="nl-NL" dirty="0"/>
            </a:br>
            <a:r>
              <a:rPr lang="nl-NL" dirty="0"/>
              <a:t>Vereniging Brederode</a:t>
            </a:r>
            <a:br>
              <a:rPr lang="nl-NL" dirty="0"/>
            </a:br>
            <a:br>
              <a:rPr lang="nl-NL" dirty="0"/>
            </a:br>
            <a:r>
              <a:rPr lang="nl-NL" sz="7300" dirty="0">
                <a:solidFill>
                  <a:schemeClr val="accent3">
                    <a:lumMod val="50000"/>
                  </a:schemeClr>
                </a:solidFill>
              </a:rPr>
              <a:t>Welkom!</a:t>
            </a:r>
          </a:p>
        </p:txBody>
      </p:sp>
      <p:sp>
        <p:nvSpPr>
          <p:cNvPr id="3" name="Ondertitel 2"/>
          <p:cNvSpPr>
            <a:spLocks noGrp="1"/>
          </p:cNvSpPr>
          <p:nvPr>
            <p:ph type="subTitle" idx="1"/>
          </p:nvPr>
        </p:nvSpPr>
        <p:spPr>
          <a:xfrm>
            <a:off x="1403648" y="4797152"/>
            <a:ext cx="6368752" cy="841648"/>
          </a:xfrm>
        </p:spPr>
        <p:txBody>
          <a:bodyPr>
            <a:normAutofit fontScale="32500" lnSpcReduction="20000"/>
          </a:bodyPr>
          <a:lstStyle/>
          <a:p>
            <a:endParaRPr lang="nl-NL" dirty="0"/>
          </a:p>
          <a:p>
            <a:endParaRPr lang="nl-NL" dirty="0"/>
          </a:p>
          <a:p>
            <a:r>
              <a:rPr lang="nl-NL" sz="6700" dirty="0"/>
              <a:t>Donderdag 21 november 2024</a:t>
            </a:r>
          </a:p>
        </p:txBody>
      </p:sp>
    </p:spTree>
    <p:extLst>
      <p:ext uri="{BB962C8B-B14F-4D97-AF65-F5344CB8AC3E}">
        <p14:creationId xmlns:p14="http://schemas.microsoft.com/office/powerpoint/2010/main" val="1352067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878981"/>
            <a:ext cx="8229600" cy="1076876"/>
          </a:xfrm>
        </p:spPr>
        <p:txBody>
          <a:bodyPr>
            <a:normAutofit/>
          </a:bodyPr>
          <a:lstStyle/>
          <a:p>
            <a:pPr algn="ctr"/>
            <a:r>
              <a:rPr lang="nl-NL" sz="3200" dirty="0"/>
              <a:t>Jaarplan en Begroting 2025 (2)</a:t>
            </a:r>
            <a:endParaRPr lang="en-US" dirty="0"/>
          </a:p>
        </p:txBody>
      </p:sp>
      <p:sp>
        <p:nvSpPr>
          <p:cNvPr id="3" name="Tijdelijke aanduiding voor inhoud 2"/>
          <p:cNvSpPr>
            <a:spLocks noGrp="1"/>
          </p:cNvSpPr>
          <p:nvPr>
            <p:ph idx="1"/>
          </p:nvPr>
        </p:nvSpPr>
        <p:spPr>
          <a:xfrm>
            <a:off x="755575" y="2165998"/>
            <a:ext cx="7946967" cy="4215331"/>
          </a:xfrm>
        </p:spPr>
        <p:txBody>
          <a:bodyPr vert="horz" lIns="91440" tIns="45720" rIns="91440" bIns="45720" rtlCol="0" anchor="t">
            <a:normAutofit fontScale="92500" lnSpcReduction="10000"/>
          </a:bodyPr>
          <a:lstStyle/>
          <a:p>
            <a:pPr marL="0" indent="0">
              <a:buNone/>
            </a:pPr>
            <a:r>
              <a:rPr lang="nl-NL" sz="2800" dirty="0"/>
              <a:t>In het strategisch ondernemingsplan tal van te behalen resultaten omschreven die we in 2026 met elkaar hopen te halen.</a:t>
            </a:r>
          </a:p>
          <a:p>
            <a:pPr marL="0" indent="0">
              <a:buNone/>
            </a:pPr>
            <a:endParaRPr lang="nl-NL" sz="2800" dirty="0"/>
          </a:p>
          <a:p>
            <a:pPr marL="0" indent="0">
              <a:buNone/>
            </a:pPr>
            <a:r>
              <a:rPr lang="nl-NL" sz="2800" dirty="0"/>
              <a:t>Aantal woningen, waar wat te bouwen, hoe houden we het betaalbaar, hoe gaan we verduurzamen, hoe houden we onze huurders tevreden, met welk personeel doen we dat, hoeveel kost dat allemaal en is het wel realistisch?</a:t>
            </a:r>
          </a:p>
          <a:p>
            <a:pPr marL="0" indent="0">
              <a:buNone/>
            </a:pPr>
            <a:endParaRPr lang="nl-NL" sz="2800" dirty="0"/>
          </a:p>
          <a:p>
            <a:pPr marL="0" indent="0">
              <a:buNone/>
            </a:pPr>
            <a:r>
              <a:rPr lang="nl-NL" sz="2800" dirty="0"/>
              <a:t> </a:t>
            </a:r>
            <a:endParaRPr lang="nl-NL" sz="2400" dirty="0"/>
          </a:p>
          <a:p>
            <a:pPr marL="0" indent="0">
              <a:buNone/>
            </a:pPr>
            <a:endParaRPr lang="nl-NL" sz="2400" dirty="0">
              <a:solidFill>
                <a:schemeClr val="tx1"/>
              </a:solidFill>
            </a:endParaRPr>
          </a:p>
        </p:txBody>
      </p:sp>
    </p:spTree>
    <p:extLst>
      <p:ext uri="{BB962C8B-B14F-4D97-AF65-F5344CB8AC3E}">
        <p14:creationId xmlns:p14="http://schemas.microsoft.com/office/powerpoint/2010/main" val="37751904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878981"/>
            <a:ext cx="8229600" cy="1076876"/>
          </a:xfrm>
        </p:spPr>
        <p:txBody>
          <a:bodyPr>
            <a:normAutofit/>
          </a:bodyPr>
          <a:lstStyle/>
          <a:p>
            <a:pPr algn="ctr"/>
            <a:r>
              <a:rPr lang="nl-NL" sz="3200" dirty="0"/>
              <a:t>Jaarplan en Begroting 2025 (3)</a:t>
            </a:r>
            <a:endParaRPr lang="en-US" dirty="0"/>
          </a:p>
        </p:txBody>
      </p:sp>
      <p:sp>
        <p:nvSpPr>
          <p:cNvPr id="3" name="Tijdelijke aanduiding voor inhoud 2"/>
          <p:cNvSpPr>
            <a:spLocks noGrp="1"/>
          </p:cNvSpPr>
          <p:nvPr>
            <p:ph idx="1"/>
          </p:nvPr>
        </p:nvSpPr>
        <p:spPr>
          <a:xfrm>
            <a:off x="755575" y="2165998"/>
            <a:ext cx="7946967" cy="4215331"/>
          </a:xfrm>
        </p:spPr>
        <p:txBody>
          <a:bodyPr vert="horz" lIns="91440" tIns="45720" rIns="91440" bIns="45720" rtlCol="0" anchor="t">
            <a:normAutofit/>
          </a:bodyPr>
          <a:lstStyle/>
          <a:p>
            <a:pPr marL="0" indent="0">
              <a:buNone/>
            </a:pPr>
            <a:r>
              <a:rPr lang="nl-NL" sz="2400" dirty="0"/>
              <a:t>Nationale Prestatie Afspraken op het gebied van </a:t>
            </a:r>
          </a:p>
          <a:p>
            <a:endParaRPr lang="nl-NL" sz="2400" dirty="0"/>
          </a:p>
          <a:p>
            <a:r>
              <a:rPr lang="nl-NL" sz="2400" dirty="0"/>
              <a:t>Woningtekort </a:t>
            </a:r>
          </a:p>
          <a:p>
            <a:r>
              <a:rPr lang="nl-NL" sz="2400" dirty="0"/>
              <a:t>Sloop en verkoop</a:t>
            </a:r>
          </a:p>
          <a:p>
            <a:r>
              <a:rPr lang="nl-NL" sz="2400" dirty="0"/>
              <a:t>Verduurzaming </a:t>
            </a:r>
          </a:p>
          <a:p>
            <a:r>
              <a:rPr lang="nl-NL" sz="2400" dirty="0"/>
              <a:t>Betaalbaarheid</a:t>
            </a:r>
          </a:p>
          <a:p>
            <a:r>
              <a:rPr lang="nl-NL" sz="2400" dirty="0"/>
              <a:t>Leefbaarheid </a:t>
            </a:r>
          </a:p>
          <a:p>
            <a:pPr marL="0" indent="0">
              <a:buNone/>
            </a:pPr>
            <a:endParaRPr lang="nl-NL" sz="2400" dirty="0">
              <a:solidFill>
                <a:schemeClr val="tx1"/>
              </a:solidFill>
            </a:endParaRPr>
          </a:p>
        </p:txBody>
      </p:sp>
    </p:spTree>
    <p:extLst>
      <p:ext uri="{BB962C8B-B14F-4D97-AF65-F5344CB8AC3E}">
        <p14:creationId xmlns:p14="http://schemas.microsoft.com/office/powerpoint/2010/main" val="35021053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878981"/>
            <a:ext cx="8229600" cy="1076876"/>
          </a:xfrm>
        </p:spPr>
        <p:txBody>
          <a:bodyPr>
            <a:normAutofit/>
          </a:bodyPr>
          <a:lstStyle/>
          <a:p>
            <a:pPr algn="ctr"/>
            <a:r>
              <a:rPr lang="nl-NL" sz="3200" dirty="0"/>
              <a:t>Jaarplan en Begroting 2025 (4)</a:t>
            </a:r>
            <a:endParaRPr lang="en-US" dirty="0"/>
          </a:p>
        </p:txBody>
      </p:sp>
      <p:sp>
        <p:nvSpPr>
          <p:cNvPr id="3" name="Tijdelijke aanduiding voor inhoud 2"/>
          <p:cNvSpPr>
            <a:spLocks noGrp="1"/>
          </p:cNvSpPr>
          <p:nvPr>
            <p:ph idx="1"/>
          </p:nvPr>
        </p:nvSpPr>
        <p:spPr>
          <a:xfrm>
            <a:off x="755575" y="2165998"/>
            <a:ext cx="7946967" cy="4215331"/>
          </a:xfrm>
        </p:spPr>
        <p:txBody>
          <a:bodyPr vert="horz" lIns="91440" tIns="45720" rIns="91440" bIns="45720" rtlCol="0" anchor="t">
            <a:normAutofit/>
          </a:bodyPr>
          <a:lstStyle/>
          <a:p>
            <a:pPr marL="0" indent="0">
              <a:buNone/>
            </a:pPr>
            <a:r>
              <a:rPr lang="nl-NL" sz="2400" dirty="0"/>
              <a:t>Hoe pakt dit voor ons uit? </a:t>
            </a:r>
          </a:p>
          <a:p>
            <a:pPr marL="0" indent="0">
              <a:buNone/>
            </a:pPr>
            <a:endParaRPr lang="nl-NL" sz="2400" dirty="0"/>
          </a:p>
          <a:p>
            <a:pPr marL="0" indent="0">
              <a:buNone/>
            </a:pPr>
            <a:r>
              <a:rPr lang="nl-NL" sz="2400" dirty="0"/>
              <a:t>De belangrijkste zaken wat betreft het woningtekort: </a:t>
            </a:r>
          </a:p>
          <a:p>
            <a:pPr marL="0" indent="0">
              <a:buNone/>
            </a:pPr>
            <a:endParaRPr lang="nl-NL" sz="2400" dirty="0"/>
          </a:p>
          <a:p>
            <a:pPr marL="0" indent="0">
              <a:buNone/>
            </a:pPr>
            <a:r>
              <a:rPr lang="nl-NL" sz="2400" dirty="0"/>
              <a:t>Elke gemeente moet streven naar minimaal 30% sociaal bezit; met name in Bloemendaal een probleem (zit nu op 16%; sommige kernen onder de 10%)</a:t>
            </a:r>
          </a:p>
          <a:p>
            <a:pPr marL="0" indent="0">
              <a:buNone/>
            </a:pPr>
            <a:endParaRPr lang="nl-NL" sz="2400" dirty="0"/>
          </a:p>
          <a:p>
            <a:pPr marL="0" indent="0">
              <a:buNone/>
            </a:pPr>
            <a:r>
              <a:rPr lang="nl-NL" sz="2400" dirty="0"/>
              <a:t>Dat betekent dus bouwen, bouwen en nog eens bouwen, maar daar hebben </a:t>
            </a:r>
            <a:r>
              <a:rPr lang="nl-NL" sz="2400"/>
              <a:t>we wel locaties </a:t>
            </a:r>
            <a:r>
              <a:rPr lang="nl-NL" sz="2400" dirty="0"/>
              <a:t>voor nodig</a:t>
            </a:r>
          </a:p>
          <a:p>
            <a:pPr marL="0" indent="0">
              <a:buNone/>
            </a:pPr>
            <a:endParaRPr lang="nl-NL" sz="2400" dirty="0"/>
          </a:p>
          <a:p>
            <a:pPr marL="0" indent="0">
              <a:buNone/>
            </a:pPr>
            <a:endParaRPr lang="nl-NL" sz="2400" dirty="0">
              <a:solidFill>
                <a:schemeClr val="tx1"/>
              </a:solidFill>
            </a:endParaRPr>
          </a:p>
        </p:txBody>
      </p:sp>
    </p:spTree>
    <p:extLst>
      <p:ext uri="{BB962C8B-B14F-4D97-AF65-F5344CB8AC3E}">
        <p14:creationId xmlns:p14="http://schemas.microsoft.com/office/powerpoint/2010/main" val="4314563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878981"/>
            <a:ext cx="8229600" cy="1076876"/>
          </a:xfrm>
        </p:spPr>
        <p:txBody>
          <a:bodyPr>
            <a:normAutofit/>
          </a:bodyPr>
          <a:lstStyle/>
          <a:p>
            <a:pPr algn="ctr"/>
            <a:r>
              <a:rPr lang="nl-NL" sz="3200" dirty="0"/>
              <a:t>Jaarplan en Begroting 2025 (5)</a:t>
            </a:r>
            <a:endParaRPr lang="en-US" dirty="0"/>
          </a:p>
        </p:txBody>
      </p:sp>
      <p:sp>
        <p:nvSpPr>
          <p:cNvPr id="3" name="Tijdelijke aanduiding voor inhoud 2"/>
          <p:cNvSpPr>
            <a:spLocks noGrp="1"/>
          </p:cNvSpPr>
          <p:nvPr>
            <p:ph idx="1"/>
          </p:nvPr>
        </p:nvSpPr>
        <p:spPr>
          <a:xfrm>
            <a:off x="755575" y="2165998"/>
            <a:ext cx="7946967" cy="4215331"/>
          </a:xfrm>
        </p:spPr>
        <p:txBody>
          <a:bodyPr vert="horz" lIns="91440" tIns="45720" rIns="91440" bIns="45720" rtlCol="0" anchor="t">
            <a:normAutofit/>
          </a:bodyPr>
          <a:lstStyle/>
          <a:p>
            <a:pPr marL="0" indent="0">
              <a:buNone/>
            </a:pPr>
            <a:r>
              <a:rPr lang="nl-NL" sz="2400" dirty="0"/>
              <a:t>Projecten concreet:</a:t>
            </a:r>
          </a:p>
          <a:p>
            <a:r>
              <a:rPr lang="nl-NL" sz="2400" dirty="0"/>
              <a:t>Missiehuis (Driehuis; 23 appartementen sociaal)(oplevering 2025)</a:t>
            </a:r>
          </a:p>
          <a:p>
            <a:r>
              <a:rPr lang="nl-NL" sz="2400" dirty="0"/>
              <a:t>Overname van Woonzorg Graaf Florislaan (Vogelenzang; 11 woningen sociaal)</a:t>
            </a:r>
          </a:p>
          <a:p>
            <a:pPr marL="0" indent="0">
              <a:buNone/>
            </a:pPr>
            <a:endParaRPr lang="nl-NL" sz="2400" dirty="0"/>
          </a:p>
          <a:p>
            <a:pPr marL="0" indent="0">
              <a:buNone/>
            </a:pPr>
            <a:r>
              <a:rPr lang="nl-NL" sz="2400" dirty="0"/>
              <a:t>Projecten potentieel:</a:t>
            </a:r>
          </a:p>
          <a:p>
            <a:r>
              <a:rPr lang="nl-NL" sz="2400" dirty="0"/>
              <a:t>Dennenheuvel (Bloemendaal; 23 sociale huurwoningen) </a:t>
            </a:r>
          </a:p>
          <a:p>
            <a:r>
              <a:rPr lang="nl-NL" sz="2400" dirty="0"/>
              <a:t>Broeklanden (Velserbroek)(onder voorbehoud 34 appartementen sociaal)</a:t>
            </a:r>
          </a:p>
          <a:p>
            <a:endParaRPr lang="nl-NL" sz="2400" dirty="0"/>
          </a:p>
          <a:p>
            <a:pPr marL="0" indent="0">
              <a:buNone/>
            </a:pPr>
            <a:endParaRPr lang="nl-NL" sz="2400" dirty="0"/>
          </a:p>
          <a:p>
            <a:pPr marL="0" indent="0">
              <a:buNone/>
            </a:pPr>
            <a:endParaRPr lang="nl-NL" sz="2400" dirty="0">
              <a:solidFill>
                <a:schemeClr val="tx1"/>
              </a:solidFill>
            </a:endParaRPr>
          </a:p>
        </p:txBody>
      </p:sp>
    </p:spTree>
    <p:extLst>
      <p:ext uri="{BB962C8B-B14F-4D97-AF65-F5344CB8AC3E}">
        <p14:creationId xmlns:p14="http://schemas.microsoft.com/office/powerpoint/2010/main" val="25310921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878981"/>
            <a:ext cx="8229600" cy="1076876"/>
          </a:xfrm>
        </p:spPr>
        <p:txBody>
          <a:bodyPr>
            <a:normAutofit/>
          </a:bodyPr>
          <a:lstStyle/>
          <a:p>
            <a:pPr algn="ctr"/>
            <a:r>
              <a:rPr lang="nl-NL" sz="3200" dirty="0"/>
              <a:t>Jaarplan en Begroting 2025 (6)</a:t>
            </a:r>
            <a:endParaRPr lang="en-US" dirty="0"/>
          </a:p>
        </p:txBody>
      </p:sp>
      <p:sp>
        <p:nvSpPr>
          <p:cNvPr id="3" name="Tijdelijke aanduiding voor inhoud 2"/>
          <p:cNvSpPr>
            <a:spLocks noGrp="1"/>
          </p:cNvSpPr>
          <p:nvPr>
            <p:ph idx="1"/>
          </p:nvPr>
        </p:nvSpPr>
        <p:spPr>
          <a:xfrm>
            <a:off x="755575" y="2165998"/>
            <a:ext cx="7946967" cy="4215331"/>
          </a:xfrm>
        </p:spPr>
        <p:txBody>
          <a:bodyPr vert="horz" lIns="91440" tIns="45720" rIns="91440" bIns="45720" rtlCol="0" anchor="t">
            <a:normAutofit/>
          </a:bodyPr>
          <a:lstStyle/>
          <a:p>
            <a:pPr marL="0" indent="0">
              <a:buNone/>
            </a:pPr>
            <a:r>
              <a:rPr lang="nl-NL" sz="2400" dirty="0"/>
              <a:t>Hoe pakt dit voor ons uit? </a:t>
            </a:r>
          </a:p>
          <a:p>
            <a:pPr marL="0" indent="0">
              <a:buNone/>
            </a:pPr>
            <a:endParaRPr lang="nl-NL" sz="2400" dirty="0"/>
          </a:p>
          <a:p>
            <a:pPr marL="0" indent="0">
              <a:buNone/>
            </a:pPr>
            <a:r>
              <a:rPr lang="nl-NL" sz="2400" dirty="0"/>
              <a:t>De belangrijkste zaken wat betreft sloop, verkoop: </a:t>
            </a:r>
          </a:p>
          <a:p>
            <a:pPr marL="0" indent="0">
              <a:buNone/>
            </a:pPr>
            <a:endParaRPr lang="nl-NL" sz="2400" dirty="0"/>
          </a:p>
          <a:p>
            <a:pPr marL="0" indent="0">
              <a:buNone/>
            </a:pPr>
            <a:r>
              <a:rPr lang="nl-NL" sz="2400" dirty="0"/>
              <a:t>Vooralsnog geen sloopplannen. </a:t>
            </a:r>
          </a:p>
          <a:p>
            <a:pPr marL="0" indent="0">
              <a:buNone/>
            </a:pPr>
            <a:r>
              <a:rPr lang="nl-NL" sz="2400" dirty="0"/>
              <a:t>Vooralsnog geen verkoopplannen (daarover later meer; wel een voorbehoud)</a:t>
            </a:r>
          </a:p>
          <a:p>
            <a:endParaRPr lang="nl-NL" sz="2400" dirty="0"/>
          </a:p>
          <a:p>
            <a:pPr marL="0" indent="0">
              <a:buNone/>
            </a:pPr>
            <a:endParaRPr lang="nl-NL" sz="2400" dirty="0"/>
          </a:p>
          <a:p>
            <a:pPr marL="0" indent="0">
              <a:buNone/>
            </a:pPr>
            <a:endParaRPr lang="nl-NL" sz="2400" dirty="0">
              <a:solidFill>
                <a:schemeClr val="tx1"/>
              </a:solidFill>
            </a:endParaRPr>
          </a:p>
        </p:txBody>
      </p:sp>
    </p:spTree>
    <p:extLst>
      <p:ext uri="{BB962C8B-B14F-4D97-AF65-F5344CB8AC3E}">
        <p14:creationId xmlns:p14="http://schemas.microsoft.com/office/powerpoint/2010/main" val="2560887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878981"/>
            <a:ext cx="8229600" cy="1076876"/>
          </a:xfrm>
        </p:spPr>
        <p:txBody>
          <a:bodyPr>
            <a:normAutofit/>
          </a:bodyPr>
          <a:lstStyle/>
          <a:p>
            <a:pPr algn="ctr"/>
            <a:r>
              <a:rPr lang="nl-NL" sz="3200" dirty="0"/>
              <a:t>Jaarplan en Begroting 2025 (7)</a:t>
            </a:r>
            <a:endParaRPr lang="en-US" dirty="0"/>
          </a:p>
        </p:txBody>
      </p:sp>
      <p:sp>
        <p:nvSpPr>
          <p:cNvPr id="3" name="Tijdelijke aanduiding voor inhoud 2"/>
          <p:cNvSpPr>
            <a:spLocks noGrp="1"/>
          </p:cNvSpPr>
          <p:nvPr>
            <p:ph idx="1"/>
          </p:nvPr>
        </p:nvSpPr>
        <p:spPr>
          <a:xfrm>
            <a:off x="755575" y="2165998"/>
            <a:ext cx="7946967" cy="4215331"/>
          </a:xfrm>
        </p:spPr>
        <p:txBody>
          <a:bodyPr vert="horz" lIns="91440" tIns="45720" rIns="91440" bIns="45720" rtlCol="0" anchor="t">
            <a:normAutofit/>
          </a:bodyPr>
          <a:lstStyle/>
          <a:p>
            <a:pPr marL="0" indent="0">
              <a:buNone/>
            </a:pPr>
            <a:r>
              <a:rPr lang="nl-NL" sz="2400" dirty="0"/>
              <a:t>Hoe pakt dit voor ons uit? </a:t>
            </a:r>
          </a:p>
          <a:p>
            <a:pPr marL="0" indent="0">
              <a:buNone/>
            </a:pPr>
            <a:endParaRPr lang="nl-NL" sz="2400" dirty="0"/>
          </a:p>
          <a:p>
            <a:pPr marL="0" indent="0">
              <a:buNone/>
            </a:pPr>
            <a:r>
              <a:rPr lang="nl-NL" sz="2400" dirty="0"/>
              <a:t>De belangrijkste zaken wat betreft verduurzaming : </a:t>
            </a:r>
          </a:p>
          <a:p>
            <a:pPr marL="0" indent="0">
              <a:buNone/>
            </a:pPr>
            <a:endParaRPr lang="nl-NL" sz="2400" dirty="0"/>
          </a:p>
          <a:p>
            <a:pPr marL="0" indent="0">
              <a:buNone/>
            </a:pPr>
            <a:r>
              <a:rPr lang="nl-NL" sz="2400" dirty="0"/>
              <a:t>In 2028 moeten we alle E, F en G-labels weggewerkt hebben. aanpak complex-</a:t>
            </a:r>
            <a:r>
              <a:rPr lang="nl-NL" sz="2400" dirty="0" err="1"/>
              <a:t>gewijs</a:t>
            </a:r>
            <a:r>
              <a:rPr lang="nl-NL" sz="2400" dirty="0"/>
              <a:t>; </a:t>
            </a:r>
          </a:p>
          <a:p>
            <a:pPr marL="0" indent="0">
              <a:buNone/>
            </a:pPr>
            <a:endParaRPr lang="nl-NL" sz="2400" dirty="0"/>
          </a:p>
          <a:p>
            <a:pPr marL="0" indent="0">
              <a:buNone/>
            </a:pPr>
            <a:r>
              <a:rPr lang="nl-NL" sz="2400" dirty="0"/>
              <a:t>Drukt zwaar op onze financiën. Tot en met 2028 ongeveer € 80 miljoen (stijgende bouwkosten en tekort personeel)</a:t>
            </a:r>
          </a:p>
          <a:p>
            <a:endParaRPr lang="nl-NL" sz="2400" dirty="0"/>
          </a:p>
          <a:p>
            <a:pPr marL="0" indent="0">
              <a:buNone/>
            </a:pPr>
            <a:endParaRPr lang="nl-NL" sz="2400" dirty="0"/>
          </a:p>
          <a:p>
            <a:pPr marL="0" indent="0">
              <a:buNone/>
            </a:pPr>
            <a:endParaRPr lang="nl-NL" sz="2400" dirty="0">
              <a:solidFill>
                <a:schemeClr val="tx1"/>
              </a:solidFill>
            </a:endParaRPr>
          </a:p>
        </p:txBody>
      </p:sp>
    </p:spTree>
    <p:extLst>
      <p:ext uri="{BB962C8B-B14F-4D97-AF65-F5344CB8AC3E}">
        <p14:creationId xmlns:p14="http://schemas.microsoft.com/office/powerpoint/2010/main" val="6977433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878981"/>
            <a:ext cx="8229600" cy="1076876"/>
          </a:xfrm>
        </p:spPr>
        <p:txBody>
          <a:bodyPr>
            <a:normAutofit/>
          </a:bodyPr>
          <a:lstStyle/>
          <a:p>
            <a:pPr algn="ctr"/>
            <a:r>
              <a:rPr lang="nl-NL" sz="3200" dirty="0"/>
              <a:t>Jaarplan en Begroting 2025 (8)</a:t>
            </a:r>
            <a:endParaRPr lang="en-US" dirty="0"/>
          </a:p>
        </p:txBody>
      </p:sp>
      <p:sp>
        <p:nvSpPr>
          <p:cNvPr id="3" name="Tijdelijke aanduiding voor inhoud 2"/>
          <p:cNvSpPr>
            <a:spLocks noGrp="1"/>
          </p:cNvSpPr>
          <p:nvPr>
            <p:ph idx="1"/>
          </p:nvPr>
        </p:nvSpPr>
        <p:spPr>
          <a:xfrm>
            <a:off x="755575" y="2165998"/>
            <a:ext cx="7946967" cy="4215331"/>
          </a:xfrm>
        </p:spPr>
        <p:txBody>
          <a:bodyPr vert="horz" lIns="91440" tIns="45720" rIns="91440" bIns="45720" rtlCol="0" anchor="t">
            <a:normAutofit/>
          </a:bodyPr>
          <a:lstStyle/>
          <a:p>
            <a:pPr marL="0" indent="0">
              <a:buNone/>
            </a:pPr>
            <a:r>
              <a:rPr lang="nl-NL" sz="2400" dirty="0"/>
              <a:t>Hoe pakt dit voor ons uit? </a:t>
            </a:r>
          </a:p>
          <a:p>
            <a:pPr marL="0" indent="0">
              <a:buNone/>
            </a:pPr>
            <a:endParaRPr lang="nl-NL" sz="2400" dirty="0"/>
          </a:p>
          <a:p>
            <a:pPr marL="0" indent="0">
              <a:buNone/>
            </a:pPr>
            <a:r>
              <a:rPr lang="nl-NL" sz="2400" dirty="0"/>
              <a:t>De belangrijkste zaken wat betreft betaalbaarheid : </a:t>
            </a:r>
          </a:p>
          <a:p>
            <a:pPr marL="0" indent="0">
              <a:buNone/>
            </a:pPr>
            <a:endParaRPr lang="nl-NL" sz="2400" dirty="0"/>
          </a:p>
          <a:p>
            <a:pPr marL="0" indent="0">
              <a:buNone/>
            </a:pPr>
            <a:r>
              <a:rPr lang="nl-NL" sz="2400" dirty="0"/>
              <a:t>Huurverhoging: in gesprek met de HVB omtrent 2025. </a:t>
            </a:r>
          </a:p>
          <a:p>
            <a:pPr marL="0" indent="0">
              <a:buNone/>
            </a:pPr>
            <a:r>
              <a:rPr lang="nl-NL" sz="2400" dirty="0"/>
              <a:t>Actuele Discussie NPA (CAO-loonontwikkeling minus 0.5%) of wordt dat te hoog?</a:t>
            </a:r>
          </a:p>
          <a:p>
            <a:pPr marL="0" indent="0">
              <a:buNone/>
            </a:pPr>
            <a:endParaRPr lang="nl-NL" sz="2400" dirty="0"/>
          </a:p>
          <a:p>
            <a:pPr marL="0" indent="0">
              <a:buNone/>
            </a:pPr>
            <a:endParaRPr lang="nl-NL" sz="2400" dirty="0"/>
          </a:p>
          <a:p>
            <a:endParaRPr lang="nl-NL" sz="2400" dirty="0"/>
          </a:p>
          <a:p>
            <a:pPr marL="0" indent="0">
              <a:buNone/>
            </a:pPr>
            <a:endParaRPr lang="nl-NL" sz="2400" dirty="0"/>
          </a:p>
          <a:p>
            <a:pPr marL="0" indent="0">
              <a:buNone/>
            </a:pPr>
            <a:endParaRPr lang="nl-NL" sz="2400" dirty="0">
              <a:solidFill>
                <a:schemeClr val="tx1"/>
              </a:solidFill>
            </a:endParaRPr>
          </a:p>
        </p:txBody>
      </p:sp>
    </p:spTree>
    <p:extLst>
      <p:ext uri="{BB962C8B-B14F-4D97-AF65-F5344CB8AC3E}">
        <p14:creationId xmlns:p14="http://schemas.microsoft.com/office/powerpoint/2010/main" val="16886328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878981"/>
            <a:ext cx="8229600" cy="1076876"/>
          </a:xfrm>
        </p:spPr>
        <p:txBody>
          <a:bodyPr>
            <a:normAutofit/>
          </a:bodyPr>
          <a:lstStyle/>
          <a:p>
            <a:pPr algn="ctr"/>
            <a:r>
              <a:rPr lang="nl-NL" sz="3200" dirty="0"/>
              <a:t>Jaarplan en Begroting 2025 (9)</a:t>
            </a:r>
            <a:endParaRPr lang="en-US" dirty="0"/>
          </a:p>
        </p:txBody>
      </p:sp>
      <p:sp>
        <p:nvSpPr>
          <p:cNvPr id="3" name="Tijdelijke aanduiding voor inhoud 2"/>
          <p:cNvSpPr>
            <a:spLocks noGrp="1"/>
          </p:cNvSpPr>
          <p:nvPr>
            <p:ph idx="1"/>
          </p:nvPr>
        </p:nvSpPr>
        <p:spPr>
          <a:xfrm>
            <a:off x="755575" y="2165998"/>
            <a:ext cx="7946967" cy="4215331"/>
          </a:xfrm>
        </p:spPr>
        <p:txBody>
          <a:bodyPr vert="horz" lIns="91440" tIns="45720" rIns="91440" bIns="45720" rtlCol="0" anchor="t">
            <a:normAutofit lnSpcReduction="10000"/>
          </a:bodyPr>
          <a:lstStyle/>
          <a:p>
            <a:pPr marL="0" indent="0">
              <a:buNone/>
            </a:pPr>
            <a:r>
              <a:rPr lang="nl-NL" sz="2400" dirty="0"/>
              <a:t>Hoe pakt dit voor ons uit? </a:t>
            </a:r>
          </a:p>
          <a:p>
            <a:pPr marL="0" indent="0">
              <a:buNone/>
            </a:pPr>
            <a:endParaRPr lang="nl-NL" sz="2400" dirty="0"/>
          </a:p>
          <a:p>
            <a:pPr marL="0" indent="0">
              <a:buNone/>
            </a:pPr>
            <a:r>
              <a:rPr lang="nl-NL" sz="2400" dirty="0"/>
              <a:t>De belangrijkste zaken wat betreft leefbaarheid : </a:t>
            </a:r>
          </a:p>
          <a:p>
            <a:pPr marL="0" indent="0">
              <a:buNone/>
            </a:pPr>
            <a:endParaRPr lang="nl-NL" sz="2400" dirty="0"/>
          </a:p>
          <a:p>
            <a:pPr marL="0" indent="0">
              <a:buNone/>
            </a:pPr>
            <a:r>
              <a:rPr lang="nl-NL" sz="2400" dirty="0"/>
              <a:t>Continuering woonbelevingsonderzoek</a:t>
            </a:r>
          </a:p>
          <a:p>
            <a:pPr marL="0" indent="0">
              <a:buNone/>
            </a:pPr>
            <a:r>
              <a:rPr lang="nl-NL" sz="2400" dirty="0"/>
              <a:t>Verhoging budget op basis van zogenaamde Veerkrachtkaarten</a:t>
            </a:r>
          </a:p>
          <a:p>
            <a:pPr marL="0" indent="0">
              <a:buNone/>
            </a:pPr>
            <a:r>
              <a:rPr lang="nl-NL" sz="2400" dirty="0"/>
              <a:t>3 complexen in overleg met HVB op basis van signalen een eigen aanpak</a:t>
            </a:r>
          </a:p>
          <a:p>
            <a:pPr marL="0" indent="0">
              <a:buNone/>
            </a:pPr>
            <a:r>
              <a:rPr lang="nl-NL" sz="2400"/>
              <a:t>Buurtbeheerder</a:t>
            </a:r>
            <a:endParaRPr lang="nl-NL" sz="2400" dirty="0"/>
          </a:p>
          <a:p>
            <a:endParaRPr lang="nl-NL" sz="2400" dirty="0"/>
          </a:p>
          <a:p>
            <a:pPr marL="0" indent="0">
              <a:buNone/>
            </a:pPr>
            <a:endParaRPr lang="nl-NL" sz="2400" dirty="0"/>
          </a:p>
          <a:p>
            <a:pPr marL="0" indent="0">
              <a:buNone/>
            </a:pPr>
            <a:endParaRPr lang="nl-NL" sz="2400" dirty="0">
              <a:solidFill>
                <a:schemeClr val="tx1"/>
              </a:solidFill>
            </a:endParaRPr>
          </a:p>
        </p:txBody>
      </p:sp>
    </p:spTree>
    <p:extLst>
      <p:ext uri="{BB962C8B-B14F-4D97-AF65-F5344CB8AC3E}">
        <p14:creationId xmlns:p14="http://schemas.microsoft.com/office/powerpoint/2010/main" val="19940292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878981"/>
            <a:ext cx="8229600" cy="1076876"/>
          </a:xfrm>
        </p:spPr>
        <p:txBody>
          <a:bodyPr>
            <a:normAutofit/>
          </a:bodyPr>
          <a:lstStyle/>
          <a:p>
            <a:pPr algn="ctr"/>
            <a:r>
              <a:rPr lang="nl-NL" sz="3200" dirty="0"/>
              <a:t>Jaarplan en Begroting 2025 (10)</a:t>
            </a:r>
            <a:endParaRPr lang="en-US" dirty="0"/>
          </a:p>
        </p:txBody>
      </p:sp>
      <p:sp>
        <p:nvSpPr>
          <p:cNvPr id="3" name="Tijdelijke aanduiding voor inhoud 2"/>
          <p:cNvSpPr>
            <a:spLocks noGrp="1"/>
          </p:cNvSpPr>
          <p:nvPr>
            <p:ph idx="1"/>
          </p:nvPr>
        </p:nvSpPr>
        <p:spPr>
          <a:xfrm>
            <a:off x="755575" y="2165998"/>
            <a:ext cx="7946967" cy="4215331"/>
          </a:xfrm>
        </p:spPr>
        <p:txBody>
          <a:bodyPr vert="horz" lIns="91440" tIns="45720" rIns="91440" bIns="45720" rtlCol="0" anchor="t">
            <a:normAutofit lnSpcReduction="10000"/>
          </a:bodyPr>
          <a:lstStyle/>
          <a:p>
            <a:pPr marL="0" indent="0">
              <a:buNone/>
            </a:pPr>
            <a:r>
              <a:rPr lang="nl-NL" sz="2400" dirty="0"/>
              <a:t> Kunnen we het allemaal wel betalen?</a:t>
            </a:r>
          </a:p>
          <a:p>
            <a:pPr marL="0" indent="0">
              <a:buNone/>
            </a:pPr>
            <a:endParaRPr lang="nl-NL" sz="2400" dirty="0"/>
          </a:p>
          <a:p>
            <a:pPr marL="0" indent="0">
              <a:buNone/>
            </a:pPr>
            <a:r>
              <a:rPr lang="nl-NL" sz="2400" dirty="0"/>
              <a:t>Onze normcijfers (financiële cijfers waar we aan moeten voldoen) voldoen allemaal aan de norm zoals die gesteld is. Tegelijkertijd komen ze wel meer en meer onder druk te staan:</a:t>
            </a:r>
          </a:p>
          <a:p>
            <a:pPr marL="0" indent="0">
              <a:buNone/>
            </a:pPr>
            <a:endParaRPr lang="nl-NL" sz="2400" dirty="0"/>
          </a:p>
          <a:p>
            <a:pPr marL="0" indent="0">
              <a:buNone/>
            </a:pPr>
            <a:r>
              <a:rPr lang="nl-NL" sz="2400" dirty="0"/>
              <a:t>Om drie belangrijke redenen te noemen: </a:t>
            </a:r>
          </a:p>
          <a:p>
            <a:r>
              <a:rPr lang="nl-NL" sz="2400" dirty="0"/>
              <a:t>Locaties</a:t>
            </a:r>
          </a:p>
          <a:p>
            <a:r>
              <a:rPr lang="nl-NL" sz="2400" dirty="0"/>
              <a:t>Rente (duurder om te lenen) (toestand in de wereld)</a:t>
            </a:r>
          </a:p>
          <a:p>
            <a:r>
              <a:rPr lang="nl-NL" sz="2400" dirty="0"/>
              <a:t>Bouwkosten </a:t>
            </a:r>
          </a:p>
          <a:p>
            <a:pPr marL="0" indent="0">
              <a:buNone/>
            </a:pPr>
            <a:endParaRPr lang="nl-NL" sz="2400" dirty="0"/>
          </a:p>
          <a:p>
            <a:pPr marL="0" indent="0">
              <a:buNone/>
            </a:pPr>
            <a:endParaRPr lang="nl-NL" sz="2400" dirty="0"/>
          </a:p>
          <a:p>
            <a:endParaRPr lang="nl-NL" sz="2400" dirty="0"/>
          </a:p>
          <a:p>
            <a:pPr marL="0" indent="0">
              <a:buNone/>
            </a:pPr>
            <a:endParaRPr lang="nl-NL" sz="2400" dirty="0"/>
          </a:p>
          <a:p>
            <a:pPr marL="0" indent="0">
              <a:buNone/>
            </a:pPr>
            <a:endParaRPr lang="nl-NL" sz="2400" dirty="0">
              <a:solidFill>
                <a:schemeClr val="tx1"/>
              </a:solidFill>
            </a:endParaRPr>
          </a:p>
        </p:txBody>
      </p:sp>
    </p:spTree>
    <p:extLst>
      <p:ext uri="{BB962C8B-B14F-4D97-AF65-F5344CB8AC3E}">
        <p14:creationId xmlns:p14="http://schemas.microsoft.com/office/powerpoint/2010/main" val="17847836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878981"/>
            <a:ext cx="8229600" cy="1076876"/>
          </a:xfrm>
        </p:spPr>
        <p:txBody>
          <a:bodyPr>
            <a:normAutofit/>
          </a:bodyPr>
          <a:lstStyle/>
          <a:p>
            <a:pPr algn="ctr"/>
            <a:r>
              <a:rPr lang="nl-NL" sz="3200" dirty="0"/>
              <a:t>Jaarplan en Begroting 2025 (11)</a:t>
            </a:r>
            <a:endParaRPr lang="en-US" dirty="0"/>
          </a:p>
        </p:txBody>
      </p:sp>
      <p:sp>
        <p:nvSpPr>
          <p:cNvPr id="3" name="Tijdelijke aanduiding voor inhoud 2"/>
          <p:cNvSpPr>
            <a:spLocks noGrp="1"/>
          </p:cNvSpPr>
          <p:nvPr>
            <p:ph idx="1"/>
          </p:nvPr>
        </p:nvSpPr>
        <p:spPr>
          <a:xfrm>
            <a:off x="755575" y="2165998"/>
            <a:ext cx="7946967" cy="4215331"/>
          </a:xfrm>
        </p:spPr>
        <p:txBody>
          <a:bodyPr vert="horz" lIns="91440" tIns="45720" rIns="91440" bIns="45720" rtlCol="0" anchor="t">
            <a:normAutofit/>
          </a:bodyPr>
          <a:lstStyle/>
          <a:p>
            <a:pPr marL="0" indent="0">
              <a:buNone/>
            </a:pPr>
            <a:r>
              <a:rPr lang="nl-NL" sz="2400" dirty="0"/>
              <a:t> Wat als we het allemaal niet kunnen betalen?</a:t>
            </a:r>
          </a:p>
          <a:p>
            <a:pPr marL="0" indent="0">
              <a:buNone/>
            </a:pPr>
            <a:endParaRPr lang="nl-NL" sz="2400" dirty="0"/>
          </a:p>
          <a:p>
            <a:pPr marL="457200" indent="-457200">
              <a:buAutoNum type="arabicPeriod"/>
            </a:pPr>
            <a:r>
              <a:rPr lang="nl-NL" sz="2400" dirty="0"/>
              <a:t>Dat wat we moeten doen (labels)</a:t>
            </a:r>
          </a:p>
          <a:p>
            <a:pPr marL="457200" indent="-457200">
              <a:buAutoNum type="arabicPeriod"/>
            </a:pPr>
            <a:r>
              <a:rPr lang="nl-NL" sz="2400" dirty="0"/>
              <a:t>Daar waar we al verplichtingen hebben (Missiehuis, Woonzorg)</a:t>
            </a:r>
          </a:p>
          <a:p>
            <a:pPr marL="457200" indent="-457200">
              <a:buAutoNum type="arabicPeriod"/>
            </a:pPr>
            <a:r>
              <a:rPr lang="nl-NL" sz="2400" dirty="0"/>
              <a:t>Wat blijft er dan nog over? Kunnen we dat vergroten en zo ja, hoe?</a:t>
            </a:r>
          </a:p>
          <a:p>
            <a:pPr marL="0" indent="0">
              <a:buNone/>
            </a:pPr>
            <a:endParaRPr lang="nl-NL" sz="2400" dirty="0"/>
          </a:p>
          <a:p>
            <a:pPr marL="0" indent="0">
              <a:buNone/>
            </a:pPr>
            <a:endParaRPr lang="nl-NL" sz="2400" dirty="0"/>
          </a:p>
          <a:p>
            <a:pPr marL="0" indent="0">
              <a:buNone/>
            </a:pPr>
            <a:endParaRPr lang="nl-NL" sz="2400" dirty="0"/>
          </a:p>
          <a:p>
            <a:endParaRPr lang="nl-NL" sz="2400" dirty="0"/>
          </a:p>
          <a:p>
            <a:pPr marL="0" indent="0">
              <a:buNone/>
            </a:pPr>
            <a:endParaRPr lang="nl-NL" sz="2400" dirty="0"/>
          </a:p>
          <a:p>
            <a:pPr marL="0" indent="0">
              <a:buNone/>
            </a:pPr>
            <a:endParaRPr lang="nl-NL" sz="2400" dirty="0">
              <a:solidFill>
                <a:schemeClr val="tx1"/>
              </a:solidFill>
            </a:endParaRPr>
          </a:p>
        </p:txBody>
      </p:sp>
    </p:spTree>
    <p:extLst>
      <p:ext uri="{BB962C8B-B14F-4D97-AF65-F5344CB8AC3E}">
        <p14:creationId xmlns:p14="http://schemas.microsoft.com/office/powerpoint/2010/main" val="2092203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29EA5F-120D-EF05-60DD-AC15D5DBF50D}"/>
              </a:ext>
            </a:extLst>
          </p:cNvPr>
          <p:cNvSpPr>
            <a:spLocks noGrp="1"/>
          </p:cNvSpPr>
          <p:nvPr>
            <p:ph type="ctrTitle"/>
          </p:nvPr>
        </p:nvSpPr>
        <p:spPr>
          <a:xfrm>
            <a:off x="685800" y="999558"/>
            <a:ext cx="7772400" cy="1470025"/>
          </a:xfrm>
        </p:spPr>
        <p:txBody>
          <a:bodyPr/>
          <a:lstStyle/>
          <a:p>
            <a:pPr algn="ctr"/>
            <a:r>
              <a:rPr lang="nl-NL" dirty="0"/>
              <a:t>Orde van de vergadering</a:t>
            </a:r>
          </a:p>
        </p:txBody>
      </p:sp>
      <p:sp>
        <p:nvSpPr>
          <p:cNvPr id="3" name="Ondertitel 2">
            <a:extLst>
              <a:ext uri="{FF2B5EF4-FFF2-40B4-BE49-F238E27FC236}">
                <a16:creationId xmlns:a16="http://schemas.microsoft.com/office/drawing/2014/main" id="{75B6B604-2FB9-13CE-CE36-22586B1360B8}"/>
              </a:ext>
            </a:extLst>
          </p:cNvPr>
          <p:cNvSpPr>
            <a:spLocks noGrp="1"/>
          </p:cNvSpPr>
          <p:nvPr>
            <p:ph type="subTitle" idx="1"/>
          </p:nvPr>
        </p:nvSpPr>
        <p:spPr>
          <a:xfrm>
            <a:off x="1691680" y="2636912"/>
            <a:ext cx="6264696" cy="3312368"/>
          </a:xfrm>
        </p:spPr>
        <p:txBody>
          <a:bodyPr>
            <a:normAutofit fontScale="25000" lnSpcReduction="20000"/>
          </a:bodyPr>
          <a:lstStyle/>
          <a:p>
            <a:pPr algn="l"/>
            <a:r>
              <a:rPr lang="nl-NL" sz="6000" dirty="0">
                <a:solidFill>
                  <a:schemeClr val="accent3">
                    <a:lumMod val="50000"/>
                  </a:schemeClr>
                </a:solidFill>
              </a:rPr>
              <a:t>Voorzitter: Ed Pannebakker (lid RvC Brederode Wonen)</a:t>
            </a:r>
          </a:p>
          <a:p>
            <a:pPr algn="l"/>
            <a:endParaRPr lang="nl-NL" sz="6000" dirty="0">
              <a:solidFill>
                <a:schemeClr val="accent3">
                  <a:lumMod val="50000"/>
                </a:schemeClr>
              </a:solidFill>
            </a:endParaRPr>
          </a:p>
          <a:p>
            <a:pPr algn="l"/>
            <a:r>
              <a:rPr lang="nl-NL" sz="6000" dirty="0">
                <a:solidFill>
                  <a:schemeClr val="accent3">
                    <a:lumMod val="50000"/>
                  </a:schemeClr>
                </a:solidFill>
              </a:rPr>
              <a:t>Notulist: Susan van Soest (management assistente Brederode Wonen)</a:t>
            </a:r>
          </a:p>
          <a:p>
            <a:pPr algn="l"/>
            <a:endParaRPr lang="nl-NL" sz="6000" dirty="0">
              <a:solidFill>
                <a:schemeClr val="accent3">
                  <a:lumMod val="50000"/>
                </a:schemeClr>
              </a:solidFill>
            </a:endParaRPr>
          </a:p>
          <a:p>
            <a:pPr algn="l"/>
            <a:r>
              <a:rPr lang="nl-NL" sz="6000" dirty="0">
                <a:solidFill>
                  <a:schemeClr val="accent3">
                    <a:lumMod val="50000"/>
                  </a:schemeClr>
                </a:solidFill>
              </a:rPr>
              <a:t>Aanwezig namens Brederode Wonen: </a:t>
            </a:r>
          </a:p>
          <a:p>
            <a:pPr marL="457200" indent="-457200" algn="l">
              <a:buFont typeface="Arial" panose="020B0604020202020204" pitchFamily="34" charset="0"/>
              <a:buChar char="•"/>
            </a:pPr>
            <a:r>
              <a:rPr lang="nl-NL" sz="6000" dirty="0">
                <a:solidFill>
                  <a:schemeClr val="accent3">
                    <a:lumMod val="50000"/>
                  </a:schemeClr>
                </a:solidFill>
              </a:rPr>
              <a:t>Jan Wim Franken (Directeur-Bestuurder)</a:t>
            </a:r>
          </a:p>
          <a:p>
            <a:pPr marL="457200" indent="-457200" algn="l">
              <a:buFont typeface="Arial" panose="020B0604020202020204" pitchFamily="34" charset="0"/>
              <a:buChar char="•"/>
            </a:pPr>
            <a:r>
              <a:rPr lang="nl-NL" sz="6000" dirty="0">
                <a:solidFill>
                  <a:schemeClr val="accent3">
                    <a:lumMod val="50000"/>
                  </a:schemeClr>
                </a:solidFill>
              </a:rPr>
              <a:t>Arjan Frerichs (manager Financiën en Bedrijfsvoering)</a:t>
            </a:r>
          </a:p>
          <a:p>
            <a:pPr marL="457200" indent="-457200" algn="l">
              <a:buFont typeface="Arial" panose="020B0604020202020204" pitchFamily="34" charset="0"/>
              <a:buChar char="•"/>
            </a:pPr>
            <a:r>
              <a:rPr lang="nl-NL" sz="6000" dirty="0">
                <a:solidFill>
                  <a:schemeClr val="accent3">
                    <a:lumMod val="50000"/>
                  </a:schemeClr>
                </a:solidFill>
              </a:rPr>
              <a:t>Steven Lens (manager Vastgoed)</a:t>
            </a:r>
          </a:p>
          <a:p>
            <a:pPr marL="457200" indent="-457200" algn="l">
              <a:buFont typeface="Arial" panose="020B0604020202020204" pitchFamily="34" charset="0"/>
              <a:buChar char="•"/>
            </a:pPr>
            <a:r>
              <a:rPr lang="nl-NL" sz="6000" dirty="0">
                <a:solidFill>
                  <a:schemeClr val="accent3">
                    <a:lumMod val="50000"/>
                  </a:schemeClr>
                </a:solidFill>
              </a:rPr>
              <a:t>Jan Huib Pannekoek (Bestuurssecretaris / Beleidsadviseur)</a:t>
            </a:r>
          </a:p>
          <a:p>
            <a:pPr marL="457200" indent="-457200" algn="l">
              <a:buFont typeface="Arial" panose="020B0604020202020204" pitchFamily="34" charset="0"/>
              <a:buChar char="•"/>
            </a:pPr>
            <a:r>
              <a:rPr lang="nl-NL" sz="6000" dirty="0">
                <a:solidFill>
                  <a:schemeClr val="accent3">
                    <a:lumMod val="50000"/>
                  </a:schemeClr>
                </a:solidFill>
              </a:rPr>
              <a:t>Rianne Willemse (medewerker Wonen / Communicatie)</a:t>
            </a:r>
          </a:p>
          <a:p>
            <a:pPr marL="457200" indent="-457200" algn="l">
              <a:buFont typeface="Arial" panose="020B0604020202020204" pitchFamily="34" charset="0"/>
              <a:buChar char="•"/>
            </a:pPr>
            <a:r>
              <a:rPr lang="nl-NL" sz="6000" dirty="0">
                <a:solidFill>
                  <a:schemeClr val="accent3">
                    <a:lumMod val="50000"/>
                  </a:schemeClr>
                </a:solidFill>
              </a:rPr>
              <a:t>Manon </a:t>
            </a:r>
            <a:r>
              <a:rPr lang="nl-NL" sz="6000" dirty="0" err="1">
                <a:solidFill>
                  <a:schemeClr val="accent3">
                    <a:lumMod val="50000"/>
                  </a:schemeClr>
                </a:solidFill>
              </a:rPr>
              <a:t>Divendal</a:t>
            </a:r>
            <a:r>
              <a:rPr lang="nl-NL" sz="6000" dirty="0">
                <a:solidFill>
                  <a:schemeClr val="accent3">
                    <a:lumMod val="50000"/>
                  </a:schemeClr>
                </a:solidFill>
              </a:rPr>
              <a:t> (technisch administratief medewerker)</a:t>
            </a:r>
          </a:p>
          <a:p>
            <a:pPr marL="457200" indent="-457200" algn="l">
              <a:buFont typeface="Arial" panose="020B0604020202020204" pitchFamily="34" charset="0"/>
              <a:buChar char="•"/>
            </a:pPr>
            <a:r>
              <a:rPr lang="nl-NL" sz="6000" dirty="0">
                <a:solidFill>
                  <a:schemeClr val="accent3">
                    <a:lumMod val="50000"/>
                  </a:schemeClr>
                </a:solidFill>
              </a:rPr>
              <a:t>Michelle van Rijn – Van Zanten (lid RvC)</a:t>
            </a:r>
          </a:p>
          <a:p>
            <a:pPr marL="457200" indent="-457200" algn="l">
              <a:buFont typeface="Arial" panose="020B0604020202020204" pitchFamily="34" charset="0"/>
              <a:buChar char="•"/>
            </a:pPr>
            <a:endParaRPr lang="nl-NL" sz="6000" dirty="0">
              <a:solidFill>
                <a:schemeClr val="accent3">
                  <a:lumMod val="50000"/>
                </a:schemeClr>
              </a:solidFill>
            </a:endParaRPr>
          </a:p>
          <a:p>
            <a:pPr algn="l"/>
            <a:r>
              <a:rPr lang="nl-NL" sz="6000" dirty="0">
                <a:solidFill>
                  <a:schemeClr val="accent3">
                    <a:lumMod val="50000"/>
                  </a:schemeClr>
                </a:solidFill>
              </a:rPr>
              <a:t>Afwezig wegens vakantie:</a:t>
            </a:r>
          </a:p>
          <a:p>
            <a:pPr algn="l"/>
            <a:r>
              <a:rPr lang="nl-NL" sz="6000" dirty="0">
                <a:solidFill>
                  <a:schemeClr val="accent3">
                    <a:lumMod val="50000"/>
                  </a:schemeClr>
                </a:solidFill>
              </a:rPr>
              <a:t>Moïra Bonne (per 1 december 2023 manager Wonen)</a:t>
            </a:r>
          </a:p>
          <a:p>
            <a:pPr algn="l"/>
            <a:endParaRPr lang="nl-NL" sz="6000" dirty="0">
              <a:solidFill>
                <a:schemeClr val="accent3">
                  <a:lumMod val="50000"/>
                </a:schemeClr>
              </a:solidFill>
            </a:endParaRPr>
          </a:p>
          <a:p>
            <a:pPr marL="457200" indent="-457200">
              <a:buFont typeface="Arial" panose="020B0604020202020204" pitchFamily="34" charset="0"/>
              <a:buChar char="•"/>
            </a:pPr>
            <a:endParaRPr lang="nl-NL" dirty="0"/>
          </a:p>
          <a:p>
            <a:pPr marL="457200" indent="-457200">
              <a:buFont typeface="Arial" panose="020B0604020202020204" pitchFamily="34" charset="0"/>
              <a:buChar char="•"/>
            </a:pPr>
            <a:endParaRPr lang="nl-NL" dirty="0"/>
          </a:p>
        </p:txBody>
      </p:sp>
    </p:spTree>
    <p:extLst>
      <p:ext uri="{BB962C8B-B14F-4D97-AF65-F5344CB8AC3E}">
        <p14:creationId xmlns:p14="http://schemas.microsoft.com/office/powerpoint/2010/main" val="11428829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878981"/>
            <a:ext cx="8229600" cy="1076876"/>
          </a:xfrm>
        </p:spPr>
        <p:txBody>
          <a:bodyPr>
            <a:normAutofit/>
          </a:bodyPr>
          <a:lstStyle/>
          <a:p>
            <a:pPr algn="ctr"/>
            <a:r>
              <a:rPr lang="nl-NL" sz="3200" dirty="0"/>
              <a:t>Jaarplan en Begroting 2025 (12)</a:t>
            </a:r>
            <a:endParaRPr lang="en-US" dirty="0"/>
          </a:p>
        </p:txBody>
      </p:sp>
      <p:sp>
        <p:nvSpPr>
          <p:cNvPr id="3" name="Tijdelijke aanduiding voor inhoud 2"/>
          <p:cNvSpPr>
            <a:spLocks noGrp="1"/>
          </p:cNvSpPr>
          <p:nvPr>
            <p:ph idx="1"/>
          </p:nvPr>
        </p:nvSpPr>
        <p:spPr>
          <a:xfrm>
            <a:off x="755575" y="2165998"/>
            <a:ext cx="7946967" cy="4215331"/>
          </a:xfrm>
        </p:spPr>
        <p:txBody>
          <a:bodyPr vert="horz" lIns="91440" tIns="45720" rIns="91440" bIns="45720" rtlCol="0" anchor="t">
            <a:normAutofit/>
          </a:bodyPr>
          <a:lstStyle/>
          <a:p>
            <a:pPr marL="0" indent="0">
              <a:buNone/>
            </a:pPr>
            <a:r>
              <a:rPr lang="nl-NL" sz="2400" dirty="0"/>
              <a:t> </a:t>
            </a:r>
          </a:p>
          <a:p>
            <a:pPr marL="0" indent="0">
              <a:buNone/>
            </a:pPr>
            <a:endParaRPr lang="nl-NL" sz="2400" dirty="0"/>
          </a:p>
          <a:p>
            <a:pPr marL="0" indent="0">
              <a:buNone/>
            </a:pPr>
            <a:endParaRPr lang="nl-NL" sz="2400" dirty="0"/>
          </a:p>
          <a:p>
            <a:pPr marL="0" indent="0">
              <a:buNone/>
            </a:pPr>
            <a:endParaRPr lang="nl-NL" sz="2400" dirty="0"/>
          </a:p>
          <a:p>
            <a:pPr marL="0" indent="0" algn="ctr">
              <a:buNone/>
            </a:pPr>
            <a:r>
              <a:rPr lang="nl-NL" sz="5400" dirty="0"/>
              <a:t>Vragen?</a:t>
            </a:r>
          </a:p>
          <a:p>
            <a:pPr marL="0" indent="0">
              <a:buNone/>
            </a:pPr>
            <a:endParaRPr lang="nl-NL" sz="2400" dirty="0"/>
          </a:p>
          <a:p>
            <a:pPr marL="0" indent="0">
              <a:buNone/>
            </a:pPr>
            <a:endParaRPr lang="nl-NL" sz="2400" dirty="0"/>
          </a:p>
          <a:p>
            <a:pPr marL="0" indent="0">
              <a:buNone/>
            </a:pPr>
            <a:endParaRPr lang="nl-NL" sz="2400" dirty="0"/>
          </a:p>
          <a:p>
            <a:endParaRPr lang="nl-NL" sz="2400" dirty="0"/>
          </a:p>
          <a:p>
            <a:pPr marL="0" indent="0">
              <a:buNone/>
            </a:pPr>
            <a:endParaRPr lang="nl-NL" sz="2400" dirty="0"/>
          </a:p>
          <a:p>
            <a:pPr marL="0" indent="0">
              <a:buNone/>
            </a:pPr>
            <a:endParaRPr lang="nl-NL" sz="2400" dirty="0">
              <a:solidFill>
                <a:schemeClr val="tx1"/>
              </a:solidFill>
            </a:endParaRPr>
          </a:p>
        </p:txBody>
      </p:sp>
    </p:spTree>
    <p:extLst>
      <p:ext uri="{BB962C8B-B14F-4D97-AF65-F5344CB8AC3E}">
        <p14:creationId xmlns:p14="http://schemas.microsoft.com/office/powerpoint/2010/main" val="15360585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13792"/>
            <a:ext cx="8229600" cy="1143000"/>
          </a:xfrm>
        </p:spPr>
        <p:txBody>
          <a:bodyPr>
            <a:normAutofit/>
          </a:bodyPr>
          <a:lstStyle/>
          <a:p>
            <a:pPr algn="ctr"/>
            <a:r>
              <a:rPr lang="nl-NL" sz="3200" dirty="0"/>
              <a:t>Rondvraag</a:t>
            </a:r>
            <a:endParaRPr lang="en-US" dirty="0">
              <a:cs typeface="Calibri"/>
            </a:endParaRPr>
          </a:p>
        </p:txBody>
      </p:sp>
      <p:sp>
        <p:nvSpPr>
          <p:cNvPr id="3" name="Tijdelijke aanduiding voor inhoud 2"/>
          <p:cNvSpPr>
            <a:spLocks noGrp="1"/>
          </p:cNvSpPr>
          <p:nvPr>
            <p:ph idx="1"/>
          </p:nvPr>
        </p:nvSpPr>
        <p:spPr>
          <a:xfrm>
            <a:off x="457200" y="1600200"/>
            <a:ext cx="8229600" cy="4637112"/>
          </a:xfrm>
        </p:spPr>
        <p:txBody>
          <a:bodyPr vert="horz" lIns="91440" tIns="45720" rIns="91440" bIns="45720" rtlCol="0" anchor="t">
            <a:normAutofit/>
          </a:bodyPr>
          <a:lstStyle/>
          <a:p>
            <a:pPr marL="0" indent="0">
              <a:buNone/>
            </a:pPr>
            <a:endParaRPr lang="nl-NL" dirty="0">
              <a:cs typeface="Calibri"/>
            </a:endParaRPr>
          </a:p>
          <a:p>
            <a:pPr marL="0" indent="0">
              <a:buNone/>
            </a:pPr>
            <a:endParaRPr lang="nl-NL" dirty="0"/>
          </a:p>
        </p:txBody>
      </p:sp>
      <p:pic>
        <p:nvPicPr>
          <p:cNvPr id="4" name="Picture 4">
            <a:extLst>
              <a:ext uri="{FF2B5EF4-FFF2-40B4-BE49-F238E27FC236}">
                <a16:creationId xmlns:a16="http://schemas.microsoft.com/office/drawing/2014/main" id="{32055707-E0AE-63F8-89F3-99E226FB83DC}"/>
              </a:ext>
            </a:extLst>
          </p:cNvPr>
          <p:cNvPicPr>
            <a:picLocks noChangeAspect="1"/>
          </p:cNvPicPr>
          <p:nvPr/>
        </p:nvPicPr>
        <p:blipFill>
          <a:blip r:embed="rId2"/>
          <a:stretch>
            <a:fillRect/>
          </a:stretch>
        </p:blipFill>
        <p:spPr>
          <a:xfrm>
            <a:off x="1221917" y="1697851"/>
            <a:ext cx="6709613" cy="4454157"/>
          </a:xfrm>
          <a:prstGeom prst="rect">
            <a:avLst/>
          </a:prstGeom>
        </p:spPr>
      </p:pic>
      <p:sp>
        <p:nvSpPr>
          <p:cNvPr id="5" name="TextBox 4">
            <a:extLst>
              <a:ext uri="{FF2B5EF4-FFF2-40B4-BE49-F238E27FC236}">
                <a16:creationId xmlns:a16="http://schemas.microsoft.com/office/drawing/2014/main" id="{DBE32B5E-5727-8401-4910-73F66FB4FA68}"/>
              </a:ext>
            </a:extLst>
          </p:cNvPr>
          <p:cNvSpPr txBox="1"/>
          <p:nvPr/>
        </p:nvSpPr>
        <p:spPr>
          <a:xfrm>
            <a:off x="6601061" y="6242102"/>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l-NL">
                <a:solidFill>
                  <a:srgbClr val="4F6228"/>
                </a:solidFill>
              </a:rPr>
              <a:t>Afsluiting</a:t>
            </a:r>
            <a:endParaRPr lang="en-US"/>
          </a:p>
        </p:txBody>
      </p:sp>
    </p:spTree>
    <p:extLst>
      <p:ext uri="{BB962C8B-B14F-4D97-AF65-F5344CB8AC3E}">
        <p14:creationId xmlns:p14="http://schemas.microsoft.com/office/powerpoint/2010/main" val="30538964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13792"/>
            <a:ext cx="8229600" cy="1143000"/>
          </a:xfrm>
        </p:spPr>
        <p:txBody>
          <a:bodyPr>
            <a:normAutofit/>
          </a:bodyPr>
          <a:lstStyle/>
          <a:p>
            <a:pPr algn="ctr"/>
            <a:r>
              <a:rPr lang="nl-NL" sz="3200" dirty="0">
                <a:cs typeface="Calibri"/>
              </a:rPr>
              <a:t>ALV 21 november 2025</a:t>
            </a:r>
          </a:p>
        </p:txBody>
      </p:sp>
      <p:sp>
        <p:nvSpPr>
          <p:cNvPr id="3" name="Tijdelijke aanduiding voor inhoud 2"/>
          <p:cNvSpPr>
            <a:spLocks noGrp="1"/>
          </p:cNvSpPr>
          <p:nvPr>
            <p:ph idx="1"/>
          </p:nvPr>
        </p:nvSpPr>
        <p:spPr>
          <a:xfrm>
            <a:off x="457200" y="1600200"/>
            <a:ext cx="8229600" cy="4637112"/>
          </a:xfrm>
        </p:spPr>
        <p:txBody>
          <a:bodyPr vert="horz" lIns="91440" tIns="45720" rIns="91440" bIns="45720" rtlCol="0" anchor="t">
            <a:normAutofit/>
          </a:bodyPr>
          <a:lstStyle/>
          <a:p>
            <a:pPr marL="0" indent="0" algn="ctr">
              <a:buNone/>
            </a:pPr>
            <a:endParaRPr lang="nl-NL" sz="4000" b="1" dirty="0">
              <a:cs typeface="Calibri"/>
            </a:endParaRPr>
          </a:p>
          <a:p>
            <a:pPr marL="0" indent="0" algn="ctr">
              <a:buNone/>
            </a:pPr>
            <a:endParaRPr lang="nl-NL" sz="4000" b="1" dirty="0">
              <a:cs typeface="Calibri"/>
            </a:endParaRPr>
          </a:p>
          <a:p>
            <a:pPr marL="0" indent="0" algn="ctr">
              <a:buNone/>
            </a:pPr>
            <a:r>
              <a:rPr lang="nl-NL" sz="4000" b="1" dirty="0">
                <a:cs typeface="Calibri"/>
              </a:rPr>
              <a:t>Hartelijk dank voor uw aanwezigheid vanavond</a:t>
            </a:r>
            <a:endParaRPr lang="en-US" dirty="0">
              <a:cs typeface="Calibri"/>
            </a:endParaRPr>
          </a:p>
        </p:txBody>
      </p:sp>
      <p:sp>
        <p:nvSpPr>
          <p:cNvPr id="8" name="Tijdelijke aanduiding voor inhoud 2">
            <a:extLst>
              <a:ext uri="{FF2B5EF4-FFF2-40B4-BE49-F238E27FC236}">
                <a16:creationId xmlns:a16="http://schemas.microsoft.com/office/drawing/2014/main" id="{1F871D63-CAF9-4D16-85B2-D271D9975770}"/>
              </a:ext>
            </a:extLst>
          </p:cNvPr>
          <p:cNvSpPr txBox="1">
            <a:spLocks/>
          </p:cNvSpPr>
          <p:nvPr/>
        </p:nvSpPr>
        <p:spPr>
          <a:xfrm>
            <a:off x="4932040" y="4778976"/>
            <a:ext cx="2376264" cy="1170304"/>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accent3">
                    <a:lumMod val="50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accent3">
                    <a:lumMod val="50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accent3">
                    <a:lumMod val="50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accent3">
                    <a:lumMod val="50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accent3">
                    <a:lumMod val="50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nl-NL" dirty="0"/>
          </a:p>
        </p:txBody>
      </p:sp>
    </p:spTree>
    <p:extLst>
      <p:ext uri="{BB962C8B-B14F-4D97-AF65-F5344CB8AC3E}">
        <p14:creationId xmlns:p14="http://schemas.microsoft.com/office/powerpoint/2010/main" val="4130585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85800"/>
            <a:ext cx="8229600" cy="1143000"/>
          </a:xfrm>
        </p:spPr>
        <p:txBody>
          <a:bodyPr/>
          <a:lstStyle/>
          <a:p>
            <a:pPr algn="ctr"/>
            <a:r>
              <a:rPr lang="nl-NL" dirty="0"/>
              <a:t>Agenda</a:t>
            </a:r>
          </a:p>
        </p:txBody>
      </p:sp>
      <p:sp>
        <p:nvSpPr>
          <p:cNvPr id="3" name="Tijdelijke aanduiding voor inhoud 2"/>
          <p:cNvSpPr>
            <a:spLocks noGrp="1"/>
          </p:cNvSpPr>
          <p:nvPr>
            <p:ph idx="1"/>
          </p:nvPr>
        </p:nvSpPr>
        <p:spPr/>
        <p:txBody>
          <a:bodyPr vert="horz" lIns="91440" tIns="45720" rIns="91440" bIns="45720" rtlCol="0" anchor="t">
            <a:normAutofit/>
          </a:bodyPr>
          <a:lstStyle/>
          <a:p>
            <a:pPr marL="457200" lvl="1" indent="0">
              <a:buNone/>
            </a:pPr>
            <a:endParaRPr lang="nl-NL" u="sng" dirty="0"/>
          </a:p>
          <a:p>
            <a:r>
              <a:rPr lang="nl-NL" sz="1800" dirty="0">
                <a:ea typeface="+mn-lt"/>
                <a:cs typeface="+mn-lt"/>
              </a:rPr>
              <a:t>Opening &amp; mededelingen </a:t>
            </a:r>
            <a:endParaRPr lang="nl-NL" sz="1800" i="1" dirty="0">
              <a:latin typeface="Calibri" panose="020F0502020204030204" pitchFamily="34" charset="0"/>
              <a:ea typeface="+mn-lt"/>
              <a:cs typeface="+mn-lt"/>
            </a:endParaRPr>
          </a:p>
          <a:p>
            <a:r>
              <a:rPr lang="nl-NL" sz="1800" dirty="0">
                <a:ea typeface="+mn-lt"/>
                <a:cs typeface="+mn-lt"/>
              </a:rPr>
              <a:t>Vertrokken en nieuwe medewerkers</a:t>
            </a:r>
            <a:endParaRPr lang="nl-NL" dirty="0"/>
          </a:p>
          <a:p>
            <a:r>
              <a:rPr lang="nl-NL" sz="1800" dirty="0">
                <a:ea typeface="+mn-lt"/>
                <a:cs typeface="+mn-lt"/>
              </a:rPr>
              <a:t>Verslag van de laatste algemene leden vergadering van 13 november 2023</a:t>
            </a:r>
          </a:p>
          <a:p>
            <a:r>
              <a:rPr lang="nl-NL" sz="1800" dirty="0">
                <a:ea typeface="+mn-lt"/>
                <a:cs typeface="+mn-lt"/>
              </a:rPr>
              <a:t>Terugblik 2024</a:t>
            </a:r>
            <a:endParaRPr lang="nl-NL" sz="1800" dirty="0">
              <a:cs typeface="Calibri"/>
            </a:endParaRPr>
          </a:p>
          <a:p>
            <a:r>
              <a:rPr lang="nl-NL" sz="1800" dirty="0">
                <a:ea typeface="+mn-lt"/>
                <a:cs typeface="+mn-lt"/>
              </a:rPr>
              <a:t>Jaarplan en Begroting 2025  </a:t>
            </a:r>
            <a:endParaRPr lang="nl-NL" sz="1800" i="1" dirty="0">
              <a:cs typeface="Calibri"/>
            </a:endParaRPr>
          </a:p>
          <a:p>
            <a:r>
              <a:rPr lang="nl-NL" sz="1800" dirty="0">
                <a:ea typeface="+mn-lt"/>
                <a:cs typeface="+mn-lt"/>
              </a:rPr>
              <a:t>Rondvraag</a:t>
            </a:r>
            <a:endParaRPr lang="nl-NL" dirty="0"/>
          </a:p>
          <a:p>
            <a:pPr marL="0" indent="0">
              <a:lnSpc>
                <a:spcPct val="107000"/>
              </a:lnSpc>
              <a:buNone/>
            </a:pP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01404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600" b="1" kern="1200">
                <a:solidFill>
                  <a:schemeClr val="accent2">
                    <a:lumMod val="75000"/>
                  </a:schemeClr>
                </a:solidFill>
                <a:latin typeface="+mj-lt"/>
                <a:ea typeface="+mj-ea"/>
                <a:cs typeface="+mj-cs"/>
              </a:defRPr>
            </a:lvl1pPr>
          </a:lstStyle>
          <a:p>
            <a:pPr>
              <a:spcAft>
                <a:spcPts val="600"/>
              </a:spcAft>
            </a:pPr>
            <a:r>
              <a:rPr lang="nl-NL" b="1" kern="1200">
                <a:latin typeface="+mj-lt"/>
                <a:ea typeface="+mj-ea"/>
                <a:cs typeface="+mj-cs"/>
              </a:rPr>
              <a:t>Opening &amp; Mededelingen</a:t>
            </a:r>
          </a:p>
        </p:txBody>
      </p:sp>
      <p:sp>
        <p:nvSpPr>
          <p:cNvPr id="6" name="Tijdelijke aanduiding voor inhoud 2"/>
          <p:cNvSpPr>
            <a:spLocks noGrp="1"/>
          </p:cNvSpPr>
          <p:nvPr>
            <p:ph sz="half" idx="1"/>
          </p:nvPr>
        </p:nvSpPr>
        <p:spPr>
          <a:xfrm>
            <a:off x="457200" y="1600200"/>
            <a:ext cx="7931224" cy="4525963"/>
          </a:xfrm>
        </p:spPr>
        <p:txBody>
          <a:bodyPr vert="horz" lIns="91440" tIns="45720" rIns="91440" bIns="45720" rtlCol="0" anchor="t">
            <a:normAutofit fontScale="92500" lnSpcReduction="20000"/>
          </a:bodyPr>
          <a:lstStyle/>
          <a:p>
            <a:pPr marL="457200" lvl="1" indent="0">
              <a:buFont typeface="Arial" panose="020B0604020202020204" pitchFamily="34" charset="0"/>
              <a:buNone/>
            </a:pPr>
            <a:r>
              <a:rPr lang="nl-NL" sz="2800" dirty="0"/>
              <a:t>Vertrokken medewerkers Brederode Wonen 2024</a:t>
            </a:r>
          </a:p>
          <a:p>
            <a:pPr marL="457200" lvl="1" indent="0">
              <a:buFont typeface="Arial" panose="020B0604020202020204" pitchFamily="34" charset="0"/>
              <a:buNone/>
            </a:pPr>
            <a:endParaRPr lang="nl-NL" sz="2800" dirty="0"/>
          </a:p>
          <a:p>
            <a:pPr marL="457200" lvl="1" indent="0">
              <a:buFont typeface="Arial" panose="020B0604020202020204" pitchFamily="34" charset="0"/>
              <a:buNone/>
            </a:pPr>
            <a:r>
              <a:rPr lang="nl-NL" sz="2800" dirty="0"/>
              <a:t>Vertrokken:</a:t>
            </a:r>
          </a:p>
          <a:p>
            <a:pPr marL="457200" lvl="1" indent="0">
              <a:buFont typeface="Arial" panose="020B0604020202020204" pitchFamily="34" charset="0"/>
              <a:buNone/>
            </a:pPr>
            <a:r>
              <a:rPr lang="nl-NL" sz="2800" dirty="0"/>
              <a:t>Alex de Vries (manager Financiën en Bedrijfsvoering)</a:t>
            </a:r>
          </a:p>
          <a:p>
            <a:pPr marL="457200" lvl="1" indent="0">
              <a:buFont typeface="Arial" panose="020B0604020202020204" pitchFamily="34" charset="0"/>
              <a:buNone/>
            </a:pPr>
            <a:r>
              <a:rPr lang="nl-NL" sz="2800" dirty="0"/>
              <a:t>Ed Vooren (interim manager Financiën en Bedrijfsvoering)</a:t>
            </a:r>
          </a:p>
          <a:p>
            <a:pPr marL="457200" lvl="1" indent="0">
              <a:buFont typeface="Arial" panose="020B0604020202020204" pitchFamily="34" charset="0"/>
              <a:buNone/>
            </a:pPr>
            <a:r>
              <a:rPr lang="nl-NL" sz="2800" dirty="0"/>
              <a:t>Marwin Albers (opzichter)</a:t>
            </a:r>
          </a:p>
          <a:p>
            <a:pPr marL="457200" lvl="1" indent="0">
              <a:buFont typeface="Arial" panose="020B0604020202020204" pitchFamily="34" charset="0"/>
              <a:buNone/>
            </a:pPr>
            <a:r>
              <a:rPr lang="nl-NL" sz="2800" dirty="0"/>
              <a:t>Bibi Schultz (interim medewerker Sociaal Beheer)</a:t>
            </a:r>
          </a:p>
          <a:p>
            <a:pPr marL="457200" lvl="1" indent="0">
              <a:buFont typeface="Arial" panose="020B0604020202020204" pitchFamily="34" charset="0"/>
              <a:buNone/>
            </a:pPr>
            <a:r>
              <a:rPr lang="nl-NL" sz="2800" dirty="0"/>
              <a:t>Anette Goossens (interim medewerker Sociaal Beheer)</a:t>
            </a:r>
          </a:p>
          <a:p>
            <a:pPr marL="457200" lvl="1" indent="0">
              <a:buFont typeface="Arial" panose="020B0604020202020204" pitchFamily="34" charset="0"/>
              <a:buNone/>
            </a:pPr>
            <a:r>
              <a:rPr lang="nl-NL" sz="2800" dirty="0"/>
              <a:t>Martin Bakker (opzichter)</a:t>
            </a:r>
          </a:p>
          <a:p>
            <a:pPr marL="457200" lvl="1" indent="0">
              <a:buFont typeface="Arial" panose="020B0604020202020204" pitchFamily="34" charset="0"/>
              <a:buNone/>
            </a:pPr>
            <a:endParaRPr lang="nl-NL" sz="2800" dirty="0"/>
          </a:p>
          <a:p>
            <a:pPr marL="457200" lvl="1" indent="0">
              <a:buFont typeface="Arial" panose="020B0604020202020204" pitchFamily="34" charset="0"/>
              <a:buNone/>
            </a:pPr>
            <a:endParaRPr lang="nl-NL" sz="2800" dirty="0"/>
          </a:p>
          <a:p>
            <a:pPr marL="457200" lvl="1" indent="0">
              <a:buFont typeface="Arial" panose="020B0604020202020204" pitchFamily="34" charset="0"/>
              <a:buNone/>
            </a:pPr>
            <a:endParaRPr lang="nl-NL" sz="2800" dirty="0">
              <a:cs typeface="Calibri"/>
            </a:endParaRPr>
          </a:p>
          <a:p>
            <a:pPr marL="457200" lvl="1" indent="0">
              <a:buFont typeface="Arial" panose="020B0604020202020204" pitchFamily="34" charset="0"/>
              <a:buNone/>
            </a:pPr>
            <a:endParaRPr lang="nl-NL" sz="2800" dirty="0"/>
          </a:p>
          <a:p>
            <a:pPr marL="457200" lvl="1" indent="0">
              <a:buFont typeface="Arial" panose="020B0604020202020204" pitchFamily="34" charset="0"/>
              <a:buNone/>
            </a:pPr>
            <a:endParaRPr lang="nl-NL" sz="2800" dirty="0"/>
          </a:p>
        </p:txBody>
      </p:sp>
    </p:spTree>
    <p:extLst>
      <p:ext uri="{BB962C8B-B14F-4D97-AF65-F5344CB8AC3E}">
        <p14:creationId xmlns:p14="http://schemas.microsoft.com/office/powerpoint/2010/main" val="1474286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DF8630-1318-0C40-18FE-EE19BE7973AC}"/>
            </a:ext>
          </a:extLst>
        </p:cNvPr>
        <p:cNvGrpSpPr/>
        <p:nvPr/>
      </p:nvGrpSpPr>
      <p:grpSpPr>
        <a:xfrm>
          <a:off x="0" y="0"/>
          <a:ext cx="0" cy="0"/>
          <a:chOff x="0" y="0"/>
          <a:chExt cx="0" cy="0"/>
        </a:xfrm>
      </p:grpSpPr>
      <p:sp>
        <p:nvSpPr>
          <p:cNvPr id="4" name="Titel 1">
            <a:extLst>
              <a:ext uri="{FF2B5EF4-FFF2-40B4-BE49-F238E27FC236}">
                <a16:creationId xmlns:a16="http://schemas.microsoft.com/office/drawing/2014/main" id="{F55AEF83-7837-99FA-1DB0-BD35F827F30A}"/>
              </a:ext>
            </a:extLst>
          </p:cNvPr>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600" b="1" kern="1200">
                <a:solidFill>
                  <a:schemeClr val="accent2">
                    <a:lumMod val="75000"/>
                  </a:schemeClr>
                </a:solidFill>
                <a:latin typeface="+mj-lt"/>
                <a:ea typeface="+mj-ea"/>
                <a:cs typeface="+mj-cs"/>
              </a:defRPr>
            </a:lvl1pPr>
          </a:lstStyle>
          <a:p>
            <a:pPr>
              <a:spcAft>
                <a:spcPts val="600"/>
              </a:spcAft>
            </a:pPr>
            <a:r>
              <a:rPr lang="nl-NL" b="1" kern="1200">
                <a:latin typeface="+mj-lt"/>
                <a:ea typeface="+mj-ea"/>
                <a:cs typeface="+mj-cs"/>
              </a:rPr>
              <a:t>Opening &amp; Mededelingen</a:t>
            </a:r>
          </a:p>
        </p:txBody>
      </p:sp>
      <p:sp>
        <p:nvSpPr>
          <p:cNvPr id="6" name="Tijdelijke aanduiding voor inhoud 2">
            <a:extLst>
              <a:ext uri="{FF2B5EF4-FFF2-40B4-BE49-F238E27FC236}">
                <a16:creationId xmlns:a16="http://schemas.microsoft.com/office/drawing/2014/main" id="{EC704EF8-B644-FDD3-E145-906B54992725}"/>
              </a:ext>
            </a:extLst>
          </p:cNvPr>
          <p:cNvSpPr>
            <a:spLocks noGrp="1"/>
          </p:cNvSpPr>
          <p:nvPr>
            <p:ph sz="half" idx="1"/>
          </p:nvPr>
        </p:nvSpPr>
        <p:spPr>
          <a:xfrm>
            <a:off x="457200" y="1600200"/>
            <a:ext cx="7931224" cy="4525963"/>
          </a:xfrm>
        </p:spPr>
        <p:txBody>
          <a:bodyPr vert="horz" lIns="91440" tIns="45720" rIns="91440" bIns="45720" rtlCol="0" anchor="t">
            <a:normAutofit fontScale="62500" lnSpcReduction="20000"/>
          </a:bodyPr>
          <a:lstStyle/>
          <a:p>
            <a:pPr marL="457200" lvl="1" indent="0">
              <a:buFont typeface="Arial" panose="020B0604020202020204" pitchFamily="34" charset="0"/>
              <a:buNone/>
            </a:pPr>
            <a:endParaRPr lang="nl-NL" sz="2800" dirty="0"/>
          </a:p>
          <a:p>
            <a:pPr marL="457200" lvl="1" indent="0">
              <a:buFont typeface="Arial" panose="020B0604020202020204" pitchFamily="34" charset="0"/>
              <a:buNone/>
            </a:pPr>
            <a:r>
              <a:rPr lang="nl-NL" sz="2800" dirty="0"/>
              <a:t>Nieuwe medewerkers:</a:t>
            </a:r>
          </a:p>
          <a:p>
            <a:pPr marL="457200" lvl="1" indent="0">
              <a:buFont typeface="Arial" panose="020B0604020202020204" pitchFamily="34" charset="0"/>
              <a:buNone/>
            </a:pPr>
            <a:r>
              <a:rPr lang="nl-NL" sz="2800" dirty="0"/>
              <a:t>:</a:t>
            </a:r>
          </a:p>
          <a:p>
            <a:pPr marL="457200" lvl="1" indent="0">
              <a:buFont typeface="Arial" panose="020B0604020202020204" pitchFamily="34" charset="0"/>
              <a:buNone/>
            </a:pPr>
            <a:r>
              <a:rPr lang="nl-NL" sz="2800" dirty="0"/>
              <a:t>Arjan Frerichs (manager Financiën en Bedrijfsvoering)</a:t>
            </a:r>
          </a:p>
          <a:p>
            <a:pPr marL="457200" lvl="1" indent="0">
              <a:buFont typeface="Arial" panose="020B0604020202020204" pitchFamily="34" charset="0"/>
              <a:buNone/>
            </a:pPr>
            <a:r>
              <a:rPr lang="nl-NL" sz="2800" dirty="0"/>
              <a:t>Ali </a:t>
            </a:r>
            <a:r>
              <a:rPr lang="nl-NL" sz="2800" dirty="0" err="1"/>
              <a:t>Tezcan</a:t>
            </a:r>
            <a:r>
              <a:rPr lang="nl-NL" sz="2800" dirty="0"/>
              <a:t> (interim opzichter)</a:t>
            </a:r>
          </a:p>
          <a:p>
            <a:pPr marL="457200" lvl="1" indent="0">
              <a:buFont typeface="Arial" panose="020B0604020202020204" pitchFamily="34" charset="0"/>
              <a:buNone/>
            </a:pPr>
            <a:r>
              <a:rPr lang="nl-NL" sz="2800" dirty="0"/>
              <a:t>Corina Warmerhoven (medewerker Sociaal Beheer)</a:t>
            </a:r>
          </a:p>
          <a:p>
            <a:pPr marL="457200" lvl="1" indent="0">
              <a:buFont typeface="Arial" panose="020B0604020202020204" pitchFamily="34" charset="0"/>
              <a:buNone/>
            </a:pPr>
            <a:r>
              <a:rPr lang="nl-NL" sz="2800" dirty="0"/>
              <a:t>Manon </a:t>
            </a:r>
            <a:r>
              <a:rPr lang="nl-NL" sz="2800" dirty="0" err="1"/>
              <a:t>Divendal</a:t>
            </a:r>
            <a:r>
              <a:rPr lang="nl-NL" sz="2800" dirty="0"/>
              <a:t> (Technisch Administratief medewerker)</a:t>
            </a:r>
          </a:p>
          <a:p>
            <a:pPr marL="457200" lvl="1" indent="0">
              <a:buFont typeface="Arial" panose="020B0604020202020204" pitchFamily="34" charset="0"/>
              <a:buNone/>
            </a:pPr>
            <a:r>
              <a:rPr lang="nl-NL" sz="2800" dirty="0"/>
              <a:t>Angela Noordermeer (interim medewerker Financiën en Bedrijfsvoering)</a:t>
            </a:r>
          </a:p>
          <a:p>
            <a:pPr marL="457200" lvl="1" indent="0">
              <a:buFont typeface="Arial" panose="020B0604020202020204" pitchFamily="34" charset="0"/>
              <a:buNone/>
            </a:pPr>
            <a:r>
              <a:rPr lang="nl-NL" sz="2800" dirty="0"/>
              <a:t>Romy </a:t>
            </a:r>
            <a:r>
              <a:rPr lang="nl-NL" sz="2800" dirty="0" err="1"/>
              <a:t>Singh</a:t>
            </a:r>
            <a:r>
              <a:rPr lang="nl-NL" sz="2800" dirty="0"/>
              <a:t> (opzichter)</a:t>
            </a:r>
          </a:p>
          <a:p>
            <a:pPr marL="457200" lvl="1" indent="0">
              <a:buFont typeface="Arial" panose="020B0604020202020204" pitchFamily="34" charset="0"/>
              <a:buNone/>
            </a:pPr>
            <a:r>
              <a:rPr lang="nl-NL" sz="2800" dirty="0"/>
              <a:t>Hannah Boots (trainee beschrijving en vastlegging werkprocessen)</a:t>
            </a:r>
          </a:p>
          <a:p>
            <a:pPr marL="457200" lvl="1" indent="0">
              <a:buFont typeface="Arial" panose="020B0604020202020204" pitchFamily="34" charset="0"/>
              <a:buNone/>
            </a:pPr>
            <a:r>
              <a:rPr lang="nl-NL" sz="2800" dirty="0"/>
              <a:t>Henriette de Bruijn (eerst medewerker Wonen en nu medewerker Financiën en Bedrijfsvoering)</a:t>
            </a:r>
          </a:p>
          <a:p>
            <a:pPr marL="457200" lvl="1" indent="0">
              <a:buFont typeface="Arial" panose="020B0604020202020204" pitchFamily="34" charset="0"/>
              <a:buNone/>
            </a:pPr>
            <a:r>
              <a:rPr lang="nl-NL" sz="2800" dirty="0"/>
              <a:t>Hugo Kraakman (trainee beschrijving en vastlegging werkprocessen)</a:t>
            </a:r>
          </a:p>
          <a:p>
            <a:pPr marL="457200" lvl="1" indent="0">
              <a:buFont typeface="Arial" panose="020B0604020202020204" pitchFamily="34" charset="0"/>
              <a:buNone/>
            </a:pPr>
            <a:endParaRPr lang="nl-NL" sz="2800" dirty="0"/>
          </a:p>
          <a:p>
            <a:pPr marL="457200" lvl="1" indent="0">
              <a:buFont typeface="Arial" panose="020B0604020202020204" pitchFamily="34" charset="0"/>
              <a:buNone/>
            </a:pPr>
            <a:r>
              <a:rPr lang="nl-NL" sz="2800" dirty="0"/>
              <a:t>Vacatures: huurincasso, opzichter, senior financiën , medewerker sociaal beheer / woonconsulent, telefoniste</a:t>
            </a:r>
          </a:p>
          <a:p>
            <a:pPr marL="457200" lvl="1" indent="0">
              <a:buFont typeface="Arial" panose="020B0604020202020204" pitchFamily="34" charset="0"/>
              <a:buNone/>
            </a:pPr>
            <a:endParaRPr lang="nl-NL" sz="2800" dirty="0"/>
          </a:p>
          <a:p>
            <a:pPr marL="457200" lvl="1" indent="0">
              <a:buFont typeface="Arial" panose="020B0604020202020204" pitchFamily="34" charset="0"/>
              <a:buNone/>
            </a:pPr>
            <a:endParaRPr lang="nl-NL" sz="2800" dirty="0">
              <a:cs typeface="Calibri"/>
            </a:endParaRPr>
          </a:p>
          <a:p>
            <a:pPr marL="457200" lvl="1" indent="0">
              <a:buFont typeface="Arial" panose="020B0604020202020204" pitchFamily="34" charset="0"/>
              <a:buNone/>
            </a:pPr>
            <a:endParaRPr lang="nl-NL" sz="2800" dirty="0"/>
          </a:p>
          <a:p>
            <a:pPr marL="457200" lvl="1" indent="0">
              <a:buFont typeface="Arial" panose="020B0604020202020204" pitchFamily="34" charset="0"/>
              <a:buNone/>
            </a:pPr>
            <a:endParaRPr lang="nl-NL" sz="2800" dirty="0"/>
          </a:p>
        </p:txBody>
      </p:sp>
    </p:spTree>
    <p:extLst>
      <p:ext uri="{BB962C8B-B14F-4D97-AF65-F5344CB8AC3E}">
        <p14:creationId xmlns:p14="http://schemas.microsoft.com/office/powerpoint/2010/main" val="26023339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878981"/>
            <a:ext cx="8229600" cy="1076876"/>
          </a:xfrm>
        </p:spPr>
        <p:txBody>
          <a:bodyPr>
            <a:normAutofit/>
          </a:bodyPr>
          <a:lstStyle/>
          <a:p>
            <a:pPr algn="ctr"/>
            <a:r>
              <a:rPr lang="nl-NL" sz="3200" dirty="0"/>
              <a:t>Verslag van de laatste ALV van 13 november 2023</a:t>
            </a:r>
            <a:endParaRPr lang="en-US" dirty="0"/>
          </a:p>
        </p:txBody>
      </p:sp>
      <p:sp>
        <p:nvSpPr>
          <p:cNvPr id="3" name="Tijdelijke aanduiding voor inhoud 2"/>
          <p:cNvSpPr>
            <a:spLocks noGrp="1"/>
          </p:cNvSpPr>
          <p:nvPr>
            <p:ph idx="1"/>
          </p:nvPr>
        </p:nvSpPr>
        <p:spPr>
          <a:xfrm>
            <a:off x="755575" y="2165998"/>
            <a:ext cx="7946967" cy="4215331"/>
          </a:xfrm>
        </p:spPr>
        <p:txBody>
          <a:bodyPr vert="horz" lIns="91440" tIns="45720" rIns="91440" bIns="45720" rtlCol="0" anchor="t">
            <a:normAutofit/>
          </a:bodyPr>
          <a:lstStyle/>
          <a:p>
            <a:pPr>
              <a:buFontTx/>
              <a:buChar char="-"/>
            </a:pPr>
            <a:endParaRPr lang="nl-NL" sz="2800" dirty="0"/>
          </a:p>
          <a:p>
            <a:pPr marL="0" indent="0">
              <a:buNone/>
            </a:pPr>
            <a:endParaRPr lang="nl-NL" sz="2400" dirty="0"/>
          </a:p>
          <a:p>
            <a:pPr marL="0" indent="0">
              <a:buNone/>
            </a:pPr>
            <a:endParaRPr lang="nl-NL" sz="2400" dirty="0">
              <a:solidFill>
                <a:schemeClr val="tx1"/>
              </a:solidFill>
            </a:endParaRPr>
          </a:p>
        </p:txBody>
      </p:sp>
    </p:spTree>
    <p:extLst>
      <p:ext uri="{BB962C8B-B14F-4D97-AF65-F5344CB8AC3E}">
        <p14:creationId xmlns:p14="http://schemas.microsoft.com/office/powerpoint/2010/main" val="1635972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5669EC-1DAC-46FB-917E-0981C9D2339B}"/>
              </a:ext>
            </a:extLst>
          </p:cNvPr>
          <p:cNvSpPr>
            <a:spLocks noGrp="1"/>
          </p:cNvSpPr>
          <p:nvPr>
            <p:ph type="title"/>
          </p:nvPr>
        </p:nvSpPr>
        <p:spPr/>
        <p:txBody>
          <a:bodyPr/>
          <a:lstStyle/>
          <a:p>
            <a:r>
              <a:rPr lang="nl-NL" dirty="0"/>
              <a:t>Terugblik 2024</a:t>
            </a:r>
          </a:p>
        </p:txBody>
      </p:sp>
      <p:sp>
        <p:nvSpPr>
          <p:cNvPr id="3" name="Tijdelijke aanduiding voor inhoud 2">
            <a:extLst>
              <a:ext uri="{FF2B5EF4-FFF2-40B4-BE49-F238E27FC236}">
                <a16:creationId xmlns:a16="http://schemas.microsoft.com/office/drawing/2014/main" id="{72936046-E15F-0799-4327-0FBE0114F535}"/>
              </a:ext>
            </a:extLst>
          </p:cNvPr>
          <p:cNvSpPr>
            <a:spLocks noGrp="1"/>
          </p:cNvSpPr>
          <p:nvPr>
            <p:ph idx="1"/>
          </p:nvPr>
        </p:nvSpPr>
        <p:spPr/>
        <p:txBody>
          <a:bodyPr>
            <a:normAutofit fontScale="92500" lnSpcReduction="20000"/>
          </a:bodyPr>
          <a:lstStyle/>
          <a:p>
            <a:r>
              <a:rPr lang="nl-NL" dirty="0"/>
              <a:t>Uitgevoerde energetische projecten in 2024:</a:t>
            </a:r>
          </a:p>
          <a:p>
            <a:endParaRPr lang="nl-NL" dirty="0"/>
          </a:p>
          <a:p>
            <a:pPr marL="0" indent="0">
              <a:buNone/>
            </a:pPr>
            <a:r>
              <a:rPr lang="nl-NL" dirty="0"/>
              <a:t>45 woningen Brederoodseweg </a:t>
            </a:r>
          </a:p>
          <a:p>
            <a:pPr marL="0" indent="0">
              <a:buNone/>
            </a:pPr>
            <a:r>
              <a:rPr lang="nl-NL" dirty="0"/>
              <a:t>6 woningen H </a:t>
            </a:r>
            <a:r>
              <a:rPr lang="nl-NL" dirty="0" err="1"/>
              <a:t>vd</a:t>
            </a:r>
            <a:r>
              <a:rPr lang="nl-NL" dirty="0"/>
              <a:t> Graaflaan</a:t>
            </a:r>
          </a:p>
          <a:p>
            <a:pPr marL="0" indent="0">
              <a:buNone/>
            </a:pPr>
            <a:r>
              <a:rPr lang="nl-NL" dirty="0"/>
              <a:t>20 woningen Duinlustparkweg</a:t>
            </a:r>
          </a:p>
          <a:p>
            <a:pPr marL="0" indent="0">
              <a:buNone/>
            </a:pPr>
            <a:r>
              <a:rPr lang="nl-NL" dirty="0"/>
              <a:t>(dakisolatie, gevelisolatie, mechanische ventilatie, HR ++ glas plus eventueel Badkamer, toilet en keuken)</a:t>
            </a:r>
          </a:p>
          <a:p>
            <a:pPr marL="0" indent="0">
              <a:buNone/>
            </a:pPr>
            <a:r>
              <a:rPr lang="nl-NL" dirty="0"/>
              <a:t>Nog 113 woningen E label, 66 woningen F label en 36 woningen G label (totaal 215)</a:t>
            </a:r>
          </a:p>
          <a:p>
            <a:pPr marL="0" indent="0">
              <a:buNone/>
            </a:pPr>
            <a:endParaRPr lang="nl-NL" dirty="0"/>
          </a:p>
        </p:txBody>
      </p:sp>
    </p:spTree>
    <p:extLst>
      <p:ext uri="{BB962C8B-B14F-4D97-AF65-F5344CB8AC3E}">
        <p14:creationId xmlns:p14="http://schemas.microsoft.com/office/powerpoint/2010/main" val="12580073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2CB81D-37F1-270E-2124-35554190A327}"/>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E1977953-3A9C-0686-218A-3B1131200A0C}"/>
              </a:ext>
            </a:extLst>
          </p:cNvPr>
          <p:cNvSpPr>
            <a:spLocks noGrp="1"/>
          </p:cNvSpPr>
          <p:nvPr>
            <p:ph type="title"/>
          </p:nvPr>
        </p:nvSpPr>
        <p:spPr/>
        <p:txBody>
          <a:bodyPr/>
          <a:lstStyle/>
          <a:p>
            <a:r>
              <a:rPr lang="nl-NL" dirty="0"/>
              <a:t>Terugblik 2024</a:t>
            </a:r>
          </a:p>
        </p:txBody>
      </p:sp>
      <p:sp>
        <p:nvSpPr>
          <p:cNvPr id="3" name="Tijdelijke aanduiding voor inhoud 2">
            <a:extLst>
              <a:ext uri="{FF2B5EF4-FFF2-40B4-BE49-F238E27FC236}">
                <a16:creationId xmlns:a16="http://schemas.microsoft.com/office/drawing/2014/main" id="{9B799540-7E9B-7F70-46B4-26D148BD8561}"/>
              </a:ext>
            </a:extLst>
          </p:cNvPr>
          <p:cNvSpPr>
            <a:spLocks noGrp="1"/>
          </p:cNvSpPr>
          <p:nvPr>
            <p:ph idx="1"/>
          </p:nvPr>
        </p:nvSpPr>
        <p:spPr/>
        <p:txBody>
          <a:bodyPr>
            <a:normAutofit fontScale="85000" lnSpcReduction="20000"/>
          </a:bodyPr>
          <a:lstStyle/>
          <a:p>
            <a:pPr marL="0" indent="0">
              <a:buNone/>
            </a:pPr>
            <a:r>
              <a:rPr lang="nl-NL" dirty="0"/>
              <a:t>Sociaal en technisch beheer en andere zaken</a:t>
            </a:r>
          </a:p>
          <a:p>
            <a:pPr marL="0" indent="0">
              <a:buNone/>
            </a:pPr>
            <a:endParaRPr lang="nl-NL" dirty="0"/>
          </a:p>
          <a:p>
            <a:pPr marL="0" indent="0">
              <a:buNone/>
            </a:pPr>
            <a:r>
              <a:rPr lang="nl-NL" dirty="0"/>
              <a:t>Sociaal Plan bij energetische projecten</a:t>
            </a:r>
          </a:p>
          <a:p>
            <a:pPr marL="0" indent="0">
              <a:buNone/>
            </a:pPr>
            <a:r>
              <a:rPr lang="nl-NL" dirty="0"/>
              <a:t>Burendag (Beste Buur)</a:t>
            </a:r>
          </a:p>
          <a:p>
            <a:pPr marL="0" indent="0">
              <a:buNone/>
            </a:pPr>
            <a:r>
              <a:rPr lang="nl-NL" dirty="0"/>
              <a:t>Speciaal planmatig onderhoud (Villa Buitentwist)</a:t>
            </a:r>
          </a:p>
          <a:p>
            <a:pPr marL="0" indent="0">
              <a:buNone/>
            </a:pPr>
            <a:r>
              <a:rPr lang="nl-NL" dirty="0"/>
              <a:t>Beschrijving werkprocessen</a:t>
            </a:r>
          </a:p>
          <a:p>
            <a:pPr marL="0" indent="0">
              <a:buNone/>
            </a:pPr>
            <a:r>
              <a:rPr lang="nl-NL" dirty="0"/>
              <a:t>X Bis Dynamics (dashboard)</a:t>
            </a:r>
          </a:p>
          <a:p>
            <a:pPr marL="0" indent="0">
              <a:buNone/>
            </a:pPr>
            <a:r>
              <a:rPr lang="nl-NL" dirty="0"/>
              <a:t>Maatschappelijke middag</a:t>
            </a:r>
          </a:p>
          <a:p>
            <a:pPr marL="0" indent="0">
              <a:buNone/>
            </a:pPr>
            <a:r>
              <a:rPr lang="nl-NL" dirty="0"/>
              <a:t>Overname 13 woningen van Woonzorg (Graaf Florislaan Vogelenzang)</a:t>
            </a:r>
          </a:p>
          <a:p>
            <a:pPr marL="0" indent="0">
              <a:buNone/>
            </a:pPr>
            <a:r>
              <a:rPr lang="nl-NL" dirty="0"/>
              <a:t>Strategisch Voorraad Beleid / Portefeuillestrategie</a:t>
            </a:r>
          </a:p>
          <a:p>
            <a:pPr marL="0" indent="0">
              <a:buNone/>
            </a:pPr>
            <a:endParaRPr lang="nl-NL" dirty="0"/>
          </a:p>
          <a:p>
            <a:pPr marL="0" indent="0">
              <a:buNone/>
            </a:pPr>
            <a:endParaRPr lang="nl-NL" dirty="0"/>
          </a:p>
          <a:p>
            <a:pPr marL="0" indent="0">
              <a:buNone/>
            </a:pPr>
            <a:endParaRPr lang="nl-NL" dirty="0"/>
          </a:p>
          <a:p>
            <a:pPr marL="0" indent="0">
              <a:buNone/>
            </a:pPr>
            <a:endParaRPr lang="nl-NL" dirty="0"/>
          </a:p>
          <a:p>
            <a:pPr marL="0" indent="0">
              <a:buNone/>
            </a:pPr>
            <a:endParaRPr lang="nl-NL" dirty="0"/>
          </a:p>
        </p:txBody>
      </p:sp>
    </p:spTree>
    <p:extLst>
      <p:ext uri="{BB962C8B-B14F-4D97-AF65-F5344CB8AC3E}">
        <p14:creationId xmlns:p14="http://schemas.microsoft.com/office/powerpoint/2010/main" val="1265693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878981"/>
            <a:ext cx="8229600" cy="1076876"/>
          </a:xfrm>
        </p:spPr>
        <p:txBody>
          <a:bodyPr>
            <a:normAutofit/>
          </a:bodyPr>
          <a:lstStyle/>
          <a:p>
            <a:pPr algn="ctr"/>
            <a:r>
              <a:rPr lang="nl-NL" sz="3200" dirty="0"/>
              <a:t>Jaarplan en Begroting 2025 (1)</a:t>
            </a:r>
            <a:endParaRPr lang="en-US" dirty="0"/>
          </a:p>
        </p:txBody>
      </p:sp>
      <p:sp>
        <p:nvSpPr>
          <p:cNvPr id="3" name="Tijdelijke aanduiding voor inhoud 2"/>
          <p:cNvSpPr>
            <a:spLocks noGrp="1"/>
          </p:cNvSpPr>
          <p:nvPr>
            <p:ph idx="1"/>
          </p:nvPr>
        </p:nvSpPr>
        <p:spPr>
          <a:xfrm>
            <a:off x="755575" y="2165998"/>
            <a:ext cx="7946967" cy="4215331"/>
          </a:xfrm>
        </p:spPr>
        <p:txBody>
          <a:bodyPr vert="horz" lIns="91440" tIns="45720" rIns="91440" bIns="45720" rtlCol="0" anchor="t">
            <a:normAutofit/>
          </a:bodyPr>
          <a:lstStyle/>
          <a:p>
            <a:pPr marL="0" indent="0">
              <a:buNone/>
            </a:pPr>
            <a:r>
              <a:rPr lang="nl-NL" sz="2800" dirty="0"/>
              <a:t>Kader is het nieuwe strategische ondernemingsplan </a:t>
            </a:r>
          </a:p>
          <a:p>
            <a:pPr marL="0" indent="0">
              <a:buNone/>
            </a:pPr>
            <a:r>
              <a:rPr lang="nl-NL" sz="2800" dirty="0"/>
              <a:t>“Thuis geven”</a:t>
            </a:r>
          </a:p>
          <a:p>
            <a:pPr marL="0" indent="0">
              <a:buNone/>
            </a:pPr>
            <a:endParaRPr lang="nl-NL" sz="2800" dirty="0"/>
          </a:p>
          <a:p>
            <a:pPr marL="0" indent="0">
              <a:buNone/>
            </a:pPr>
            <a:r>
              <a:rPr lang="nl-NL" sz="2800" dirty="0"/>
              <a:t>Looptijd 2023 - 2026 </a:t>
            </a:r>
          </a:p>
          <a:p>
            <a:pPr marL="0" indent="0">
              <a:buNone/>
            </a:pPr>
            <a:endParaRPr lang="nl-NL" sz="2800" dirty="0"/>
          </a:p>
          <a:p>
            <a:pPr marL="0" indent="0">
              <a:buNone/>
            </a:pPr>
            <a:r>
              <a:rPr lang="nl-NL" sz="2800" dirty="0"/>
              <a:t>Tegelijkertijd de Nationale Prestatieafspraken tussen Rijksoverheid, Aedes, VNG en Woonbond</a:t>
            </a:r>
          </a:p>
          <a:p>
            <a:pPr marL="0" indent="0">
              <a:buNone/>
            </a:pPr>
            <a:r>
              <a:rPr lang="nl-NL" sz="2800" dirty="0"/>
              <a:t>Afschaffing Verhuurdersheffing</a:t>
            </a:r>
          </a:p>
          <a:p>
            <a:pPr marL="0" indent="0">
              <a:buNone/>
            </a:pPr>
            <a:endParaRPr lang="nl-NL" sz="2400" dirty="0"/>
          </a:p>
          <a:p>
            <a:pPr marL="0" indent="0">
              <a:buNone/>
            </a:pPr>
            <a:endParaRPr lang="nl-NL" sz="2400" dirty="0">
              <a:solidFill>
                <a:schemeClr val="tx1"/>
              </a:solidFill>
            </a:endParaRPr>
          </a:p>
        </p:txBody>
      </p:sp>
    </p:spTree>
    <p:extLst>
      <p:ext uri="{BB962C8B-B14F-4D97-AF65-F5344CB8AC3E}">
        <p14:creationId xmlns:p14="http://schemas.microsoft.com/office/powerpoint/2010/main" val="3776069492"/>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3AB64D416468F458D3F1531EC2EBFB5" ma:contentTypeVersion="12" ma:contentTypeDescription="Een nieuw document maken." ma:contentTypeScope="" ma:versionID="9c4dca03093e38d4c7570f6e86876de5">
  <xsd:schema xmlns:xsd="http://www.w3.org/2001/XMLSchema" xmlns:xs="http://www.w3.org/2001/XMLSchema" xmlns:p="http://schemas.microsoft.com/office/2006/metadata/properties" xmlns:ns2="884abdbd-0881-49dc-abb4-8ce7dc508000" xmlns:ns3="a63392b4-1e00-409e-aa21-aeb72a032da7" targetNamespace="http://schemas.microsoft.com/office/2006/metadata/properties" ma:root="true" ma:fieldsID="4c3448e82ca60899af88ea93f11e4474" ns2:_="" ns3:_="">
    <xsd:import namespace="884abdbd-0881-49dc-abb4-8ce7dc508000"/>
    <xsd:import namespace="a63392b4-1e00-409e-aa21-aeb72a032da7"/>
    <xsd:element name="properties">
      <xsd:complexType>
        <xsd:sequence>
          <xsd:element name="documentManagement">
            <xsd:complexType>
              <xsd:all>
                <xsd:element ref="ns2:SharedWithUsers" minOccurs="0"/>
                <xsd:element ref="ns2:SharedWithDetails"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84abdbd-0881-49dc-abb4-8ce7dc508000" elementFormDefault="qualified">
    <xsd:import namespace="http://schemas.microsoft.com/office/2006/documentManagement/types"/>
    <xsd:import namespace="http://schemas.microsoft.com/office/infopath/2007/PartnerControls"/>
    <xsd:element name="SharedWithUsers" ma:index="8"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63392b4-1e00-409e-aa21-aeb72a032da7" elementFormDefault="qualified">
    <xsd:import namespace="http://schemas.microsoft.com/office/2006/documentManagement/types"/>
    <xsd:import namespace="http://schemas.microsoft.com/office/infopath/2007/PartnerControls"/>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2126C49-B44C-47CF-96ED-72F6A38E8B79}">
  <ds:schemaRefs>
    <ds:schemaRef ds:uri="http://schemas.microsoft.com/sharepoint/v3/contenttype/forms"/>
  </ds:schemaRefs>
</ds:datastoreItem>
</file>

<file path=customXml/itemProps2.xml><?xml version="1.0" encoding="utf-8"?>
<ds:datastoreItem xmlns:ds="http://schemas.openxmlformats.org/officeDocument/2006/customXml" ds:itemID="{5AD9E09C-78DE-4A1C-BEC7-472B56F636BB}"/>
</file>

<file path=customXml/itemProps3.xml><?xml version="1.0" encoding="utf-8"?>
<ds:datastoreItem xmlns:ds="http://schemas.openxmlformats.org/officeDocument/2006/customXml" ds:itemID="{2C52626B-A6AF-4D04-A297-E59A51DA48B3}">
  <ds:schemaRefs>
    <ds:schemaRef ds:uri="http://schemas.microsoft.com/office/infopath/2007/PartnerControls"/>
    <ds:schemaRef ds:uri="http://schemas.microsoft.com/office/2006/documentManagement/types"/>
    <ds:schemaRef ds:uri="http://schemas.openxmlformats.org/package/2006/metadata/core-properties"/>
    <ds:schemaRef ds:uri="http://www.w3.org/XML/1998/namespace"/>
    <ds:schemaRef ds:uri="http://schemas.microsoft.com/office/2006/metadata/properties"/>
    <ds:schemaRef ds:uri="http://purl.org/dc/dcmitype/"/>
    <ds:schemaRef ds:uri="884abdbd-0881-49dc-abb4-8ce7dc508000"/>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1Brederode Wonen sjabloon</Template>
  <TotalTime>466</TotalTime>
  <Words>987</Words>
  <Application>Microsoft Office PowerPoint</Application>
  <PresentationFormat>Diavoorstelling (4:3)</PresentationFormat>
  <Paragraphs>197</Paragraphs>
  <Slides>22</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22</vt:i4>
      </vt:variant>
    </vt:vector>
  </HeadingPairs>
  <TitlesOfParts>
    <vt:vector size="25" baseType="lpstr">
      <vt:lpstr>Arial</vt:lpstr>
      <vt:lpstr>Calibri</vt:lpstr>
      <vt:lpstr>Kantoorthema</vt:lpstr>
      <vt:lpstr>Algemene  Ledenvergadering Vereniging Brederode  Welkom!</vt:lpstr>
      <vt:lpstr>Orde van de vergadering</vt:lpstr>
      <vt:lpstr>Agenda</vt:lpstr>
      <vt:lpstr>PowerPoint-presentatie</vt:lpstr>
      <vt:lpstr>PowerPoint-presentatie</vt:lpstr>
      <vt:lpstr>Verslag van de laatste ALV van 13 november 2023</vt:lpstr>
      <vt:lpstr>Terugblik 2024</vt:lpstr>
      <vt:lpstr>Terugblik 2024</vt:lpstr>
      <vt:lpstr>Jaarplan en Begroting 2025 (1)</vt:lpstr>
      <vt:lpstr>Jaarplan en Begroting 2025 (2)</vt:lpstr>
      <vt:lpstr>Jaarplan en Begroting 2025 (3)</vt:lpstr>
      <vt:lpstr>Jaarplan en Begroting 2025 (4)</vt:lpstr>
      <vt:lpstr>Jaarplan en Begroting 2025 (5)</vt:lpstr>
      <vt:lpstr>Jaarplan en Begroting 2025 (6)</vt:lpstr>
      <vt:lpstr>Jaarplan en Begroting 2025 (7)</vt:lpstr>
      <vt:lpstr>Jaarplan en Begroting 2025 (8)</vt:lpstr>
      <vt:lpstr>Jaarplan en Begroting 2025 (9)</vt:lpstr>
      <vt:lpstr>Jaarplan en Begroting 2025 (10)</vt:lpstr>
      <vt:lpstr>Jaarplan en Begroting 2025 (11)</vt:lpstr>
      <vt:lpstr>Jaarplan en Begroting 2025 (12)</vt:lpstr>
      <vt:lpstr>Rondvraag</vt:lpstr>
      <vt:lpstr>ALV 21 november 2025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Bewonersbijeenkomst  Brederode Wonen &amp; HVB</dc:title>
  <dc:creator>Kim Glas</dc:creator>
  <cp:lastModifiedBy>Jan Wim Franken</cp:lastModifiedBy>
  <cp:revision>225</cp:revision>
  <cp:lastPrinted>2019-11-11T09:44:52Z</cp:lastPrinted>
  <dcterms:created xsi:type="dcterms:W3CDTF">2017-03-26T10:52:38Z</dcterms:created>
  <dcterms:modified xsi:type="dcterms:W3CDTF">2024-11-21T07:43:41Z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0x01010013AB64D416468F458D3F1531EC2EBFB5</vt:lpwstr>
  </property>
  <property fmtid="{D5CDD505-2E9C-101B-9397-08002B2CF9AE}" pid="3" name="Order">
    <vt:r8>1246800</vt:r8>
  </property>
  <property fmtid="{D5CDD505-2E9C-101B-9397-08002B2CF9AE}" pid="4" name="MediaServiceImageTags">
    <vt:lpwstr/>
  </property>
  <property fmtid="{D5CDD505-2E9C-101B-9397-08002B2CF9AE}" pid="5" name="xd_ProgID">
    <vt:lpwstr/>
  </property>
  <property fmtid="{D5CDD505-2E9C-101B-9397-08002B2CF9AE}" pid="6" name="lcf76f155ced4ddcb4097134ff3c332f">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y fmtid="{D5CDD505-2E9C-101B-9397-08002B2CF9AE}" pid="11" name="GUID">
    <vt:lpwstr>458c264c-cf03-4448-8121-8013beaded80</vt:lpwstr>
  </property>
  <property fmtid="{D5CDD505-2E9C-101B-9397-08002B2CF9AE}" pid="12" name="xd_Signature">
    <vt:lpwstr/>
  </property>
</Properties>
</file>